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
  </p:notesMasterIdLst>
  <p:sldIdLst>
    <p:sldId id="262" r:id="rId2"/>
  </p:sldIdLst>
  <p:sldSz cx="43891200" cy="32918400"/>
  <p:notesSz cx="6858000" cy="9144000"/>
  <p:defaultTextStyle>
    <a:defPPr>
      <a:defRPr lang="en-US"/>
    </a:defPPr>
    <a:lvl1pPr marL="0" algn="l" defTabSz="3686388" rtl="0" eaLnBrk="1" latinLnBrk="0" hangingPunct="1">
      <a:defRPr sz="7000" kern="1200">
        <a:solidFill>
          <a:schemeClr val="tx1"/>
        </a:solidFill>
        <a:latin typeface="+mn-lt"/>
        <a:ea typeface="+mn-ea"/>
        <a:cs typeface="+mn-cs"/>
      </a:defRPr>
    </a:lvl1pPr>
    <a:lvl2pPr marL="1843194" algn="l" defTabSz="3686388" rtl="0" eaLnBrk="1" latinLnBrk="0" hangingPunct="1">
      <a:defRPr sz="7000" kern="1200">
        <a:solidFill>
          <a:schemeClr val="tx1"/>
        </a:solidFill>
        <a:latin typeface="+mn-lt"/>
        <a:ea typeface="+mn-ea"/>
        <a:cs typeface="+mn-cs"/>
      </a:defRPr>
    </a:lvl2pPr>
    <a:lvl3pPr marL="3686388" algn="l" defTabSz="3686388" rtl="0" eaLnBrk="1" latinLnBrk="0" hangingPunct="1">
      <a:defRPr sz="7000" kern="1200">
        <a:solidFill>
          <a:schemeClr val="tx1"/>
        </a:solidFill>
        <a:latin typeface="+mn-lt"/>
        <a:ea typeface="+mn-ea"/>
        <a:cs typeface="+mn-cs"/>
      </a:defRPr>
    </a:lvl3pPr>
    <a:lvl4pPr marL="5529582" algn="l" defTabSz="3686388" rtl="0" eaLnBrk="1" latinLnBrk="0" hangingPunct="1">
      <a:defRPr sz="7000" kern="1200">
        <a:solidFill>
          <a:schemeClr val="tx1"/>
        </a:solidFill>
        <a:latin typeface="+mn-lt"/>
        <a:ea typeface="+mn-ea"/>
        <a:cs typeface="+mn-cs"/>
      </a:defRPr>
    </a:lvl4pPr>
    <a:lvl5pPr marL="7372775" algn="l" defTabSz="3686388" rtl="0" eaLnBrk="1" latinLnBrk="0" hangingPunct="1">
      <a:defRPr sz="7000" kern="1200">
        <a:solidFill>
          <a:schemeClr val="tx1"/>
        </a:solidFill>
        <a:latin typeface="+mn-lt"/>
        <a:ea typeface="+mn-ea"/>
        <a:cs typeface="+mn-cs"/>
      </a:defRPr>
    </a:lvl5pPr>
    <a:lvl6pPr marL="9215969" algn="l" defTabSz="3686388" rtl="0" eaLnBrk="1" latinLnBrk="0" hangingPunct="1">
      <a:defRPr sz="7000" kern="1200">
        <a:solidFill>
          <a:schemeClr val="tx1"/>
        </a:solidFill>
        <a:latin typeface="+mn-lt"/>
        <a:ea typeface="+mn-ea"/>
        <a:cs typeface="+mn-cs"/>
      </a:defRPr>
    </a:lvl6pPr>
    <a:lvl7pPr marL="11059163" algn="l" defTabSz="3686388" rtl="0" eaLnBrk="1" latinLnBrk="0" hangingPunct="1">
      <a:defRPr sz="7000" kern="1200">
        <a:solidFill>
          <a:schemeClr val="tx1"/>
        </a:solidFill>
        <a:latin typeface="+mn-lt"/>
        <a:ea typeface="+mn-ea"/>
        <a:cs typeface="+mn-cs"/>
      </a:defRPr>
    </a:lvl7pPr>
    <a:lvl8pPr marL="12902357" algn="l" defTabSz="3686388" rtl="0" eaLnBrk="1" latinLnBrk="0" hangingPunct="1">
      <a:defRPr sz="7000" kern="1200">
        <a:solidFill>
          <a:schemeClr val="tx1"/>
        </a:solidFill>
        <a:latin typeface="+mn-lt"/>
        <a:ea typeface="+mn-ea"/>
        <a:cs typeface="+mn-cs"/>
      </a:defRPr>
    </a:lvl8pPr>
    <a:lvl9pPr marL="14745551" algn="l" defTabSz="3686388" rtl="0" eaLnBrk="1" latinLnBrk="0" hangingPunct="1">
      <a:defRPr sz="70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9551">
          <p15:clr>
            <a:srgbClr val="A4A3A4"/>
          </p15:clr>
        </p15:guide>
        <p15:guide id="2" orient="horz" pos="10368">
          <p15:clr>
            <a:srgbClr val="A4A3A4"/>
          </p15:clr>
        </p15:guide>
        <p15:guide id="3" pos="21376">
          <p15:clr>
            <a:srgbClr val="A4A3A4"/>
          </p15:clr>
        </p15:guide>
        <p15:guide id="4" pos="6187">
          <p15:clr>
            <a:srgbClr val="A4A3A4"/>
          </p15:clr>
        </p15:guide>
        <p15:guide id="5" pos="26410">
          <p15:clr>
            <a:srgbClr val="A4A3A4"/>
          </p15:clr>
        </p15:guide>
        <p15:guide id="6" pos="1217">
          <p15:clr>
            <a:srgbClr val="A4A3A4"/>
          </p15:clr>
        </p15:guide>
        <p15:guide id="7" pos="19873">
          <p15:clr>
            <a:srgbClr val="A4A3A4"/>
          </p15:clr>
        </p15:guide>
        <p15:guide id="8" pos="775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Donald Heer" initials="DH" lastIdx="0" clrIdx="0"/>
  <p:cmAuthor id="1" name="Microsoft Office User" initials="MOU" lastIdx="1" clrIdx="1">
    <p:extLst>
      <p:ext uri="{19B8F6BF-5375-455C-9EA6-DF929625EA0E}">
        <p15:presenceInfo xmlns:p15="http://schemas.microsoft.com/office/powerpoint/2012/main" userId="Microsoft Office Us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05529"/>
    <a:srgbClr val="003D41"/>
    <a:srgbClr val="005973"/>
    <a:srgbClr val="004348"/>
    <a:srgbClr val="F1BDCF"/>
    <a:srgbClr val="8E9089"/>
    <a:srgbClr val="EBEBEB"/>
    <a:srgbClr val="212121"/>
    <a:srgbClr val="DC440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1534"/>
    <p:restoredTop sz="94456"/>
  </p:normalViewPr>
  <p:slideViewPr>
    <p:cSldViewPr snapToGrid="0" snapToObjects="1">
      <p:cViewPr>
        <p:scale>
          <a:sx n="25" d="100"/>
          <a:sy n="25" d="100"/>
        </p:scale>
        <p:origin x="182" y="-240"/>
      </p:cViewPr>
      <p:guideLst>
        <p:guide orient="horz" pos="19551"/>
        <p:guide orient="horz" pos="10368"/>
        <p:guide pos="21376"/>
        <p:guide pos="6187"/>
        <p:guide pos="26410"/>
        <p:guide pos="1217"/>
        <p:guide pos="19873"/>
        <p:guide pos="7751"/>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notesMaster" Target="notesMasters/notesMaster1.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Verdana Regular"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Verdana Regular" charset="0"/>
              </a:defRPr>
            </a:lvl1pPr>
          </a:lstStyle>
          <a:p>
            <a:fld id="{9CF59EBC-EC05-6B4D-B166-DDFA6A1EDCB6}" type="datetimeFigureOut">
              <a:rPr lang="en-US" smtClean="0"/>
              <a:pPr/>
              <a:t>3/7/2019</a:t>
            </a:fld>
            <a:endParaRPr lang="en-US" dirty="0"/>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Verdana Regular"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Verdana Regular" charset="0"/>
              </a:defRPr>
            </a:lvl1pPr>
          </a:lstStyle>
          <a:p>
            <a:fld id="{DD9D7D82-3AAB-FE4F-A8B8-55362074E59C}" type="slidenum">
              <a:rPr lang="en-US" smtClean="0"/>
              <a:pPr/>
              <a:t>‹#›</a:t>
            </a:fld>
            <a:endParaRPr lang="en-US" dirty="0"/>
          </a:p>
        </p:txBody>
      </p:sp>
    </p:spTree>
    <p:extLst>
      <p:ext uri="{BB962C8B-B14F-4D97-AF65-F5344CB8AC3E}">
        <p14:creationId xmlns:p14="http://schemas.microsoft.com/office/powerpoint/2010/main" val="1453052233"/>
      </p:ext>
    </p:extLst>
  </p:cSld>
  <p:clrMap bg1="lt1" tx1="dk1" bg2="lt2" tx2="dk2" accent1="accent1" accent2="accent2" accent3="accent3" accent4="accent4" accent5="accent5" accent6="accent6" hlink="hlink" folHlink="folHlink"/>
  <p:notesStyle>
    <a:lvl1pPr marL="0" algn="l" defTabSz="3686388" rtl="0" eaLnBrk="1" latinLnBrk="0" hangingPunct="1">
      <a:defRPr sz="4800" b="0" i="0" kern="1200">
        <a:solidFill>
          <a:schemeClr val="tx1"/>
        </a:solidFill>
        <a:latin typeface="Verdana Regular" charset="0"/>
        <a:ea typeface="+mn-ea"/>
        <a:cs typeface="+mn-cs"/>
      </a:defRPr>
    </a:lvl1pPr>
    <a:lvl2pPr marL="1843194" algn="l" defTabSz="3686388" rtl="0" eaLnBrk="1" latinLnBrk="0" hangingPunct="1">
      <a:defRPr sz="4800" b="0" i="0" kern="1200">
        <a:solidFill>
          <a:schemeClr val="tx1"/>
        </a:solidFill>
        <a:latin typeface="Verdana Regular" charset="0"/>
        <a:ea typeface="+mn-ea"/>
        <a:cs typeface="+mn-cs"/>
      </a:defRPr>
    </a:lvl2pPr>
    <a:lvl3pPr marL="3686388" algn="l" defTabSz="3686388" rtl="0" eaLnBrk="1" latinLnBrk="0" hangingPunct="1">
      <a:defRPr sz="4800" b="0" i="0" kern="1200">
        <a:solidFill>
          <a:schemeClr val="tx1"/>
        </a:solidFill>
        <a:latin typeface="Verdana Regular" charset="0"/>
        <a:ea typeface="+mn-ea"/>
        <a:cs typeface="+mn-cs"/>
      </a:defRPr>
    </a:lvl3pPr>
    <a:lvl4pPr marL="5529582" algn="l" defTabSz="3686388" rtl="0" eaLnBrk="1" latinLnBrk="0" hangingPunct="1">
      <a:defRPr sz="4800" b="0" i="0" kern="1200">
        <a:solidFill>
          <a:schemeClr val="tx1"/>
        </a:solidFill>
        <a:latin typeface="Verdana Regular" charset="0"/>
        <a:ea typeface="+mn-ea"/>
        <a:cs typeface="+mn-cs"/>
      </a:defRPr>
    </a:lvl4pPr>
    <a:lvl5pPr marL="7372775" algn="l" defTabSz="3686388" rtl="0" eaLnBrk="1" latinLnBrk="0" hangingPunct="1">
      <a:defRPr sz="4800" b="0" i="0" kern="1200">
        <a:solidFill>
          <a:schemeClr val="tx1"/>
        </a:solidFill>
        <a:latin typeface="Verdana Regular" charset="0"/>
        <a:ea typeface="+mn-ea"/>
        <a:cs typeface="+mn-cs"/>
      </a:defRPr>
    </a:lvl5pPr>
    <a:lvl6pPr marL="9215969" algn="l" defTabSz="3686388" rtl="0" eaLnBrk="1" latinLnBrk="0" hangingPunct="1">
      <a:defRPr sz="4800" kern="1200">
        <a:solidFill>
          <a:schemeClr val="tx1"/>
        </a:solidFill>
        <a:latin typeface="+mn-lt"/>
        <a:ea typeface="+mn-ea"/>
        <a:cs typeface="+mn-cs"/>
      </a:defRPr>
    </a:lvl6pPr>
    <a:lvl7pPr marL="11059163" algn="l" defTabSz="3686388" rtl="0" eaLnBrk="1" latinLnBrk="0" hangingPunct="1">
      <a:defRPr sz="4800" kern="1200">
        <a:solidFill>
          <a:schemeClr val="tx1"/>
        </a:solidFill>
        <a:latin typeface="+mn-lt"/>
        <a:ea typeface="+mn-ea"/>
        <a:cs typeface="+mn-cs"/>
      </a:defRPr>
    </a:lvl7pPr>
    <a:lvl8pPr marL="12902357" algn="l" defTabSz="3686388" rtl="0" eaLnBrk="1" latinLnBrk="0" hangingPunct="1">
      <a:defRPr sz="4800" kern="1200">
        <a:solidFill>
          <a:schemeClr val="tx1"/>
        </a:solidFill>
        <a:latin typeface="+mn-lt"/>
        <a:ea typeface="+mn-ea"/>
        <a:cs typeface="+mn-cs"/>
      </a:defRPr>
    </a:lvl8pPr>
    <a:lvl9pPr marL="14745551" algn="l" defTabSz="3686388" rtl="0" eaLnBrk="1" latinLnBrk="0" hangingPunct="1">
      <a:defRPr sz="48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9D7D82-3AAB-FE4F-A8B8-55362074E59C}" type="slidenum">
              <a:rPr lang="en-US" smtClean="0"/>
              <a:pPr/>
              <a:t>1</a:t>
            </a:fld>
            <a:endParaRPr lang="en-US" dirty="0"/>
          </a:p>
        </p:txBody>
      </p:sp>
    </p:spTree>
    <p:extLst>
      <p:ext uri="{BB962C8B-B14F-4D97-AF65-F5344CB8AC3E}">
        <p14:creationId xmlns:p14="http://schemas.microsoft.com/office/powerpoint/2010/main" val="21679298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a:xfrm>
            <a:off x="11923713" y="10177901"/>
            <a:ext cx="9437687" cy="7270134"/>
          </a:xfrm>
          <a:prstGeom prst="rect">
            <a:avLst/>
          </a:prstGeom>
        </p:spPr>
        <p:txBody>
          <a:bodyPr vert="horz"/>
          <a:lstStyle>
            <a:lvl1pPr>
              <a:defRPr sz="9600">
                <a:latin typeface="Verdana"/>
                <a:cs typeface="Verdana"/>
              </a:defRPr>
            </a:lvl1pPr>
          </a:lstStyle>
          <a:p>
            <a:r>
              <a:rPr lang="en-US" dirty="0"/>
              <a:t>Image of project</a:t>
            </a:r>
          </a:p>
        </p:txBody>
      </p:sp>
      <p:sp>
        <p:nvSpPr>
          <p:cNvPr id="6" name="Picture Placeholder 4"/>
          <p:cNvSpPr>
            <a:spLocks noGrp="1"/>
          </p:cNvSpPr>
          <p:nvPr>
            <p:ph type="pic" sz="quarter" idx="11" hasCustomPrompt="1"/>
          </p:nvPr>
        </p:nvSpPr>
        <p:spPr>
          <a:xfrm>
            <a:off x="33934400" y="5425897"/>
            <a:ext cx="7994507" cy="9101138"/>
          </a:xfrm>
          <a:prstGeom prst="rect">
            <a:avLst/>
          </a:prstGeom>
        </p:spPr>
        <p:txBody>
          <a:bodyPr vert="horz"/>
          <a:lstStyle>
            <a:lvl1pPr>
              <a:defRPr sz="9600">
                <a:latin typeface="Verdana"/>
                <a:cs typeface="Verdana"/>
              </a:defRPr>
            </a:lvl1pPr>
          </a:lstStyle>
          <a:p>
            <a:r>
              <a:rPr lang="en-US" dirty="0"/>
              <a:t>Group photo</a:t>
            </a:r>
          </a:p>
        </p:txBody>
      </p:sp>
      <p:sp>
        <p:nvSpPr>
          <p:cNvPr id="3" name="Picture Placeholder 2">
            <a:extLst>
              <a:ext uri="{FF2B5EF4-FFF2-40B4-BE49-F238E27FC236}">
                <a16:creationId xmlns:a16="http://schemas.microsoft.com/office/drawing/2014/main" id="{6F1FAAAA-282B-449C-BBD5-5A20B1D3F9C4}"/>
              </a:ext>
            </a:extLst>
          </p:cNvPr>
          <p:cNvSpPr>
            <a:spLocks noGrp="1"/>
          </p:cNvSpPr>
          <p:nvPr>
            <p:ph type="pic" sz="quarter" idx="12" hasCustomPrompt="1"/>
          </p:nvPr>
        </p:nvSpPr>
        <p:spPr>
          <a:xfrm>
            <a:off x="22529802" y="10177901"/>
            <a:ext cx="9437687" cy="7270134"/>
          </a:xfrm>
          <a:prstGeom prst="rect">
            <a:avLst/>
          </a:prstGeom>
        </p:spPr>
        <p:txBody>
          <a:bodyPr/>
          <a:lstStyle>
            <a:lvl1pPr>
              <a:defRPr/>
            </a:lvl1pPr>
          </a:lstStyle>
          <a:p>
            <a:r>
              <a:rPr lang="en-US" dirty="0"/>
              <a:t>Block diagram</a:t>
            </a: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p:nvSpPr>
        <p:spPr>
          <a:xfrm>
            <a:off x="732758" y="1731788"/>
            <a:ext cx="42425683" cy="30491668"/>
          </a:xfrm>
          <a:prstGeom prst="rect">
            <a:avLst/>
          </a:prstGeom>
          <a:solidFill>
            <a:srgbClr val="EBEB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Verdana Regular" charset="0"/>
            </a:endParaRPr>
          </a:p>
        </p:txBody>
      </p:sp>
      <p:sp>
        <p:nvSpPr>
          <p:cNvPr id="11" name="Rectangle 10"/>
          <p:cNvSpPr/>
          <p:nvPr userDrawn="1"/>
        </p:nvSpPr>
        <p:spPr>
          <a:xfrm>
            <a:off x="32804491" y="1731788"/>
            <a:ext cx="10353950" cy="3049166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Verdana Regular" charset="0"/>
            </a:endParaRPr>
          </a:p>
        </p:txBody>
      </p:sp>
      <p:sp>
        <p:nvSpPr>
          <p:cNvPr id="33" name="Rectangle 32"/>
          <p:cNvSpPr/>
          <p:nvPr userDrawn="1"/>
        </p:nvSpPr>
        <p:spPr>
          <a:xfrm>
            <a:off x="9988062" y="720448"/>
            <a:ext cx="33170379" cy="1828799"/>
          </a:xfrm>
          <a:prstGeom prst="rect">
            <a:avLst/>
          </a:prstGeom>
          <a:solidFill>
            <a:srgbClr val="F3BF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4" name="Title 1"/>
          <p:cNvSpPr txBox="1">
            <a:spLocks/>
          </p:cNvSpPr>
          <p:nvPr userDrawn="1"/>
        </p:nvSpPr>
        <p:spPr>
          <a:xfrm>
            <a:off x="12280010" y="758646"/>
            <a:ext cx="30878431" cy="1790601"/>
          </a:xfrm>
          <a:prstGeom prst="rect">
            <a:avLst/>
          </a:prstGeom>
        </p:spPr>
        <p:txBody>
          <a:bodyPr wrap="square" lIns="0" tIns="0" rIns="0" bIns="0" anchor="ctr" anchorCtr="0">
            <a:noAutofit/>
          </a:bodyPr>
          <a:lstStyle>
            <a:lvl1pPr algn="l" defTabSz="4389120" rtl="0" eaLnBrk="1" latinLnBrk="0" hangingPunct="1">
              <a:lnSpc>
                <a:spcPct val="90000"/>
              </a:lnSpc>
              <a:spcBef>
                <a:spcPct val="0"/>
              </a:spcBef>
              <a:buNone/>
              <a:defRPr sz="12500" kern="1200" cap="all" baseline="0">
                <a:solidFill>
                  <a:schemeClr val="bg1"/>
                </a:solidFill>
                <a:latin typeface="Stratum2 Bold" charset="0"/>
                <a:ea typeface="+mj-ea"/>
                <a:cs typeface="+mj-cs"/>
              </a:defRPr>
            </a:lvl1pPr>
          </a:lstStyle>
          <a:p>
            <a:r>
              <a:rPr lang="en-US" sz="5400" cap="none" spc="520" baseline="0" dirty="0">
                <a:latin typeface="Impact" charset="0"/>
                <a:ea typeface="Impact" charset="0"/>
                <a:cs typeface="Impact" charset="0"/>
              </a:rPr>
              <a:t>Electrical Engineering and Computer Science</a:t>
            </a:r>
          </a:p>
        </p:txBody>
      </p:sp>
      <p:sp>
        <p:nvSpPr>
          <p:cNvPr id="10" name="Rectangle 9"/>
          <p:cNvSpPr/>
          <p:nvPr/>
        </p:nvSpPr>
        <p:spPr>
          <a:xfrm>
            <a:off x="732758" y="1731788"/>
            <a:ext cx="10353950" cy="30491668"/>
          </a:xfrm>
          <a:prstGeom prst="rect">
            <a:avLst/>
          </a:prstGeom>
          <a:solidFill>
            <a:srgbClr val="E055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Verdana Regular" charset="0"/>
            </a:endParaRPr>
          </a:p>
        </p:txBody>
      </p:sp>
      <p:pic>
        <p:nvPicPr>
          <p:cNvPr id="2" name="Picture 1" descr="OSU_horizontal_2C_W_over_B.eps"/>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00021" y="28559364"/>
            <a:ext cx="7046627" cy="2247216"/>
          </a:xfrm>
          <a:prstGeom prst="rect">
            <a:avLst/>
          </a:prstGeom>
        </p:spPr>
      </p:pic>
      <p:cxnSp>
        <p:nvCxnSpPr>
          <p:cNvPr id="14" name="Straight Connector 13"/>
          <p:cNvCxnSpPr/>
          <p:nvPr userDrawn="1"/>
        </p:nvCxnSpPr>
        <p:spPr>
          <a:xfrm flipV="1">
            <a:off x="11086708" y="-1930400"/>
            <a:ext cx="0" cy="1676402"/>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5" name="Title 1"/>
          <p:cNvSpPr txBox="1">
            <a:spLocks/>
          </p:cNvSpPr>
          <p:nvPr userDrawn="1"/>
        </p:nvSpPr>
        <p:spPr>
          <a:xfrm>
            <a:off x="9486509" y="-3200400"/>
            <a:ext cx="3200400" cy="1168399"/>
          </a:xfrm>
          <a:prstGeom prst="rect">
            <a:avLst/>
          </a:prstGeom>
        </p:spPr>
        <p:txBody>
          <a:bodyPr wrap="square" lIns="0" tIns="0" rIns="0" bIns="0" anchor="ctr" anchorCtr="0">
            <a:noAutofit/>
          </a:bodyPr>
          <a:lstStyle>
            <a:lvl1pPr algn="l" defTabSz="4389120" rtl="0" eaLnBrk="1" latinLnBrk="0" hangingPunct="1">
              <a:lnSpc>
                <a:spcPct val="90000"/>
              </a:lnSpc>
              <a:spcBef>
                <a:spcPct val="0"/>
              </a:spcBef>
              <a:buNone/>
              <a:defRPr sz="12500" kern="1200" cap="all" baseline="0">
                <a:solidFill>
                  <a:schemeClr val="bg1"/>
                </a:solidFill>
                <a:latin typeface="Stratum2 Bold" charset="0"/>
                <a:ea typeface="+mj-ea"/>
                <a:cs typeface="+mj-cs"/>
              </a:defRPr>
            </a:lvl1pPr>
          </a:lstStyle>
          <a:p>
            <a:pPr algn="ctr"/>
            <a:r>
              <a:rPr lang="en-US" sz="5400" b="0" i="0" cap="none" spc="170" dirty="0">
                <a:solidFill>
                  <a:schemeClr val="tx1"/>
                </a:solidFill>
                <a:latin typeface="Verdana Regular" charset="0"/>
                <a:cs typeface="Verdana Regular" charset="0"/>
              </a:rPr>
              <a:t>FOLD</a:t>
            </a:r>
          </a:p>
        </p:txBody>
      </p:sp>
      <p:cxnSp>
        <p:nvCxnSpPr>
          <p:cNvPr id="16" name="Straight Connector 15"/>
          <p:cNvCxnSpPr/>
          <p:nvPr userDrawn="1"/>
        </p:nvCxnSpPr>
        <p:spPr>
          <a:xfrm flipV="1">
            <a:off x="32804490" y="-1930400"/>
            <a:ext cx="0" cy="1676402"/>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8" name="Title 1"/>
          <p:cNvSpPr txBox="1">
            <a:spLocks/>
          </p:cNvSpPr>
          <p:nvPr userDrawn="1"/>
        </p:nvSpPr>
        <p:spPr>
          <a:xfrm>
            <a:off x="31204291" y="-3200400"/>
            <a:ext cx="3200400" cy="1168399"/>
          </a:xfrm>
          <a:prstGeom prst="rect">
            <a:avLst/>
          </a:prstGeom>
        </p:spPr>
        <p:txBody>
          <a:bodyPr wrap="square" lIns="0" tIns="0" rIns="0" bIns="0" anchor="ctr" anchorCtr="0">
            <a:noAutofit/>
          </a:bodyPr>
          <a:lstStyle>
            <a:lvl1pPr algn="l" defTabSz="4389120" rtl="0" eaLnBrk="1" latinLnBrk="0" hangingPunct="1">
              <a:lnSpc>
                <a:spcPct val="90000"/>
              </a:lnSpc>
              <a:spcBef>
                <a:spcPct val="0"/>
              </a:spcBef>
              <a:buNone/>
              <a:defRPr sz="12500" kern="1200" cap="all" baseline="0">
                <a:solidFill>
                  <a:schemeClr val="bg1"/>
                </a:solidFill>
                <a:latin typeface="Stratum2 Bold" charset="0"/>
                <a:ea typeface="+mj-ea"/>
                <a:cs typeface="+mj-cs"/>
              </a:defRPr>
            </a:lvl1pPr>
          </a:lstStyle>
          <a:p>
            <a:pPr algn="ctr"/>
            <a:r>
              <a:rPr lang="en-US" sz="5400" b="0" i="0" cap="none" spc="170" dirty="0">
                <a:solidFill>
                  <a:schemeClr val="tx1"/>
                </a:solidFill>
                <a:latin typeface="Verdana Regular" charset="0"/>
                <a:cs typeface="Verdana Regular" charset="0"/>
              </a:rPr>
              <a:t>FOLD</a:t>
            </a:r>
          </a:p>
        </p:txBody>
      </p:sp>
      <p:cxnSp>
        <p:nvCxnSpPr>
          <p:cNvPr id="19" name="Straight Connector 18"/>
          <p:cNvCxnSpPr/>
          <p:nvPr userDrawn="1"/>
        </p:nvCxnSpPr>
        <p:spPr>
          <a:xfrm flipV="1">
            <a:off x="11048216" y="33172400"/>
            <a:ext cx="0" cy="1676402"/>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0" name="Title 1"/>
          <p:cNvSpPr txBox="1">
            <a:spLocks/>
          </p:cNvSpPr>
          <p:nvPr userDrawn="1"/>
        </p:nvSpPr>
        <p:spPr>
          <a:xfrm>
            <a:off x="9446648" y="34899602"/>
            <a:ext cx="3200400" cy="1168399"/>
          </a:xfrm>
          <a:prstGeom prst="rect">
            <a:avLst/>
          </a:prstGeom>
        </p:spPr>
        <p:txBody>
          <a:bodyPr wrap="square" lIns="0" tIns="0" rIns="0" bIns="0" anchor="ctr" anchorCtr="0">
            <a:noAutofit/>
          </a:bodyPr>
          <a:lstStyle>
            <a:lvl1pPr algn="l" defTabSz="4389120" rtl="0" eaLnBrk="1" latinLnBrk="0" hangingPunct="1">
              <a:lnSpc>
                <a:spcPct val="90000"/>
              </a:lnSpc>
              <a:spcBef>
                <a:spcPct val="0"/>
              </a:spcBef>
              <a:buNone/>
              <a:defRPr sz="12500" kern="1200" cap="all" baseline="0">
                <a:solidFill>
                  <a:schemeClr val="bg1"/>
                </a:solidFill>
                <a:latin typeface="Stratum2 Bold" charset="0"/>
                <a:ea typeface="+mj-ea"/>
                <a:cs typeface="+mj-cs"/>
              </a:defRPr>
            </a:lvl1pPr>
          </a:lstStyle>
          <a:p>
            <a:pPr algn="ctr"/>
            <a:r>
              <a:rPr lang="en-US" sz="5400" b="0" i="0" cap="none" spc="170" dirty="0">
                <a:solidFill>
                  <a:schemeClr val="tx1"/>
                </a:solidFill>
                <a:latin typeface="Verdana Regular" charset="0"/>
                <a:cs typeface="Verdana Regular" charset="0"/>
              </a:rPr>
              <a:t>FOLD</a:t>
            </a:r>
          </a:p>
        </p:txBody>
      </p:sp>
      <p:cxnSp>
        <p:nvCxnSpPr>
          <p:cNvPr id="21" name="Straight Connector 20"/>
          <p:cNvCxnSpPr/>
          <p:nvPr userDrawn="1"/>
        </p:nvCxnSpPr>
        <p:spPr>
          <a:xfrm flipV="1">
            <a:off x="32805859" y="33172400"/>
            <a:ext cx="0" cy="1676402"/>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2" name="Title 1"/>
          <p:cNvSpPr txBox="1">
            <a:spLocks/>
          </p:cNvSpPr>
          <p:nvPr userDrawn="1"/>
        </p:nvSpPr>
        <p:spPr>
          <a:xfrm>
            <a:off x="31204291" y="34899602"/>
            <a:ext cx="3200400" cy="1168399"/>
          </a:xfrm>
          <a:prstGeom prst="rect">
            <a:avLst/>
          </a:prstGeom>
        </p:spPr>
        <p:txBody>
          <a:bodyPr wrap="square" lIns="0" tIns="0" rIns="0" bIns="0" anchor="ctr" anchorCtr="0">
            <a:noAutofit/>
          </a:bodyPr>
          <a:lstStyle>
            <a:lvl1pPr algn="l" defTabSz="4389120" rtl="0" eaLnBrk="1" latinLnBrk="0" hangingPunct="1">
              <a:lnSpc>
                <a:spcPct val="90000"/>
              </a:lnSpc>
              <a:spcBef>
                <a:spcPct val="0"/>
              </a:spcBef>
              <a:buNone/>
              <a:defRPr sz="12500" kern="1200" cap="all" baseline="0">
                <a:solidFill>
                  <a:schemeClr val="bg1"/>
                </a:solidFill>
                <a:latin typeface="Stratum2 Bold" charset="0"/>
                <a:ea typeface="+mj-ea"/>
                <a:cs typeface="+mj-cs"/>
              </a:defRPr>
            </a:lvl1pPr>
          </a:lstStyle>
          <a:p>
            <a:pPr algn="ctr"/>
            <a:r>
              <a:rPr lang="en-US" sz="5400" b="0" i="0" cap="none" spc="170" dirty="0">
                <a:solidFill>
                  <a:schemeClr val="tx1"/>
                </a:solidFill>
                <a:latin typeface="Verdana Regular" charset="0"/>
                <a:cs typeface="Verdana Regular" charset="0"/>
              </a:rPr>
              <a:t>FOLD</a:t>
            </a:r>
          </a:p>
        </p:txBody>
      </p:sp>
      <p:cxnSp>
        <p:nvCxnSpPr>
          <p:cNvPr id="23" name="Straight Connector 22"/>
          <p:cNvCxnSpPr/>
          <p:nvPr userDrawn="1"/>
        </p:nvCxnSpPr>
        <p:spPr>
          <a:xfrm rot="16200000" flipV="1">
            <a:off x="-1092201" y="25473947"/>
            <a:ext cx="0" cy="1676402"/>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5" name="Title 1"/>
          <p:cNvSpPr txBox="1">
            <a:spLocks/>
          </p:cNvSpPr>
          <p:nvPr userDrawn="1"/>
        </p:nvSpPr>
        <p:spPr>
          <a:xfrm>
            <a:off x="-6807200" y="25041022"/>
            <a:ext cx="4876798" cy="2542251"/>
          </a:xfrm>
          <a:prstGeom prst="rect">
            <a:avLst/>
          </a:prstGeom>
        </p:spPr>
        <p:txBody>
          <a:bodyPr wrap="square" lIns="0" tIns="0" rIns="0" bIns="0" anchor="ctr" anchorCtr="0">
            <a:noAutofit/>
          </a:bodyPr>
          <a:lstStyle>
            <a:lvl1pPr algn="l" defTabSz="4389120" rtl="0" eaLnBrk="1" latinLnBrk="0" hangingPunct="1">
              <a:lnSpc>
                <a:spcPct val="90000"/>
              </a:lnSpc>
              <a:spcBef>
                <a:spcPct val="0"/>
              </a:spcBef>
              <a:buNone/>
              <a:defRPr sz="12500" kern="1200" cap="all" baseline="0">
                <a:solidFill>
                  <a:schemeClr val="bg1"/>
                </a:solidFill>
                <a:latin typeface="Stratum2 Bold" charset="0"/>
                <a:ea typeface="+mj-ea"/>
                <a:cs typeface="+mj-cs"/>
              </a:defRPr>
            </a:lvl1pPr>
          </a:lstStyle>
          <a:p>
            <a:pPr algn="ctr">
              <a:lnSpc>
                <a:spcPct val="120000"/>
              </a:lnSpc>
            </a:pPr>
            <a:r>
              <a:rPr lang="en-US" sz="5400" b="0" i="0" cap="none" spc="170" dirty="0">
                <a:solidFill>
                  <a:schemeClr val="tx1"/>
                </a:solidFill>
                <a:latin typeface="Verdana Regular" charset="0"/>
                <a:cs typeface="Verdana Regular" charset="0"/>
              </a:rPr>
              <a:t>NO</a:t>
            </a:r>
            <a:r>
              <a:rPr lang="en-US" sz="5400" b="0" i="0" cap="none" spc="170" baseline="0" dirty="0">
                <a:solidFill>
                  <a:schemeClr val="tx1"/>
                </a:solidFill>
                <a:latin typeface="Verdana Regular" charset="0"/>
                <a:cs typeface="Verdana Regular" charset="0"/>
              </a:rPr>
              <a:t> TEXT </a:t>
            </a:r>
          </a:p>
          <a:p>
            <a:pPr algn="ctr">
              <a:lnSpc>
                <a:spcPct val="120000"/>
              </a:lnSpc>
            </a:pPr>
            <a:r>
              <a:rPr lang="en-US" sz="5400" b="0" i="0" cap="none" spc="170" baseline="0" dirty="0">
                <a:solidFill>
                  <a:schemeClr val="tx1"/>
                </a:solidFill>
                <a:latin typeface="Verdana Regular" charset="0"/>
                <a:cs typeface="Verdana Regular" charset="0"/>
              </a:rPr>
              <a:t>IN ORANGE BOX BELOW THIS LINE</a:t>
            </a:r>
            <a:endParaRPr lang="en-US" sz="5400" b="0" i="0" cap="none" spc="170" dirty="0">
              <a:solidFill>
                <a:schemeClr val="tx1"/>
              </a:solidFill>
              <a:latin typeface="Verdana Regular" charset="0"/>
              <a:cs typeface="Verdana Regular" charset="0"/>
            </a:endParaRPr>
          </a:p>
        </p:txBody>
      </p:sp>
      <p:sp>
        <p:nvSpPr>
          <p:cNvPr id="8" name="Rectangle 7"/>
          <p:cNvSpPr/>
          <p:nvPr/>
        </p:nvSpPr>
        <p:spPr>
          <a:xfrm>
            <a:off x="732759" y="720448"/>
            <a:ext cx="10353950" cy="1828799"/>
          </a:xfrm>
          <a:prstGeom prst="rect">
            <a:avLst/>
          </a:prstGeom>
          <a:solidFill>
            <a:srgbClr val="212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solidFill>
                <a:schemeClr val="tx1"/>
              </a:solidFill>
              <a:latin typeface="Verdana Regular" charset="0"/>
            </a:endParaRPr>
          </a:p>
        </p:txBody>
      </p:sp>
      <p:sp>
        <p:nvSpPr>
          <p:cNvPr id="24" name="Title 1"/>
          <p:cNvSpPr txBox="1">
            <a:spLocks/>
          </p:cNvSpPr>
          <p:nvPr userDrawn="1"/>
        </p:nvSpPr>
        <p:spPr>
          <a:xfrm>
            <a:off x="1920240" y="758646"/>
            <a:ext cx="11897360" cy="1790601"/>
          </a:xfrm>
          <a:prstGeom prst="rect">
            <a:avLst/>
          </a:prstGeom>
        </p:spPr>
        <p:txBody>
          <a:bodyPr wrap="square" lIns="0" tIns="0" rIns="0" bIns="0" anchor="ctr" anchorCtr="0">
            <a:noAutofit/>
          </a:bodyPr>
          <a:lstStyle>
            <a:lvl1pPr algn="l" defTabSz="4389120" rtl="0" eaLnBrk="1" latinLnBrk="0" hangingPunct="1">
              <a:lnSpc>
                <a:spcPct val="90000"/>
              </a:lnSpc>
              <a:spcBef>
                <a:spcPct val="0"/>
              </a:spcBef>
              <a:buNone/>
              <a:defRPr sz="12500" kern="1200" cap="all" baseline="0">
                <a:solidFill>
                  <a:schemeClr val="bg1"/>
                </a:solidFill>
                <a:latin typeface="Stratum2 Bold" charset="0"/>
                <a:ea typeface="+mj-ea"/>
                <a:cs typeface="+mj-cs"/>
              </a:defRPr>
            </a:lvl1pPr>
          </a:lstStyle>
          <a:p>
            <a:pPr fontAlgn="ctr">
              <a:spcBef>
                <a:spcPts val="0"/>
              </a:spcBef>
            </a:pPr>
            <a:r>
              <a:rPr lang="en-US" sz="5400" spc="520" baseline="0" dirty="0">
                <a:latin typeface="Impact" charset="0"/>
                <a:ea typeface="Impact" charset="0"/>
                <a:cs typeface="Impact" charset="0"/>
              </a:rPr>
              <a:t>COLLEGE OF ENGINEERING</a:t>
            </a:r>
          </a:p>
        </p:txBody>
      </p:sp>
    </p:spTree>
    <p:extLst>
      <p:ext uri="{BB962C8B-B14F-4D97-AF65-F5344CB8AC3E}">
        <p14:creationId xmlns:p14="http://schemas.microsoft.com/office/powerpoint/2010/main" val="1779730269"/>
      </p:ext>
    </p:extLst>
  </p:cSld>
  <p:clrMap bg1="lt1" tx1="dk1" bg2="lt2" tx2="dk2" accent1="accent1" accent2="accent2" accent3="accent3" accent4="accent4" accent5="accent5" accent6="accent6" hlink="hlink" folHlink="folHlink"/>
  <p:sldLayoutIdLst>
    <p:sldLayoutId id="2147483661" r:id="rId1"/>
  </p:sldLayoutIdLst>
  <p:txStyles>
    <p:titleStyle>
      <a:lvl1pPr algn="l" defTabSz="4389120" rtl="0" eaLnBrk="1" latinLnBrk="0" hangingPunct="1">
        <a:lnSpc>
          <a:spcPct val="90000"/>
        </a:lnSpc>
        <a:spcBef>
          <a:spcPct val="0"/>
        </a:spcBef>
        <a:buNone/>
        <a:defRPr sz="21120" kern="1200">
          <a:solidFill>
            <a:schemeClr val="tx1"/>
          </a:solidFill>
          <a:latin typeface="+mj-lt"/>
          <a:ea typeface="+mj-ea"/>
          <a:cs typeface="+mj-cs"/>
        </a:defRPr>
      </a:lvl1pPr>
    </p:titleStyle>
    <p:bodyStyle>
      <a:lvl1pPr marL="1097280" indent="-1097280" algn="l" defTabSz="4389120" rtl="0" eaLnBrk="1" latinLnBrk="0" hangingPunct="1">
        <a:lnSpc>
          <a:spcPct val="90000"/>
        </a:lnSpc>
        <a:spcBef>
          <a:spcPts val="4800"/>
        </a:spcBef>
        <a:buFont typeface="Arial" panose="020B0604020202020204" pitchFamily="34" charset="0"/>
        <a:buChar char="•"/>
        <a:defRPr sz="13440" kern="1200">
          <a:solidFill>
            <a:schemeClr val="tx1"/>
          </a:solidFill>
          <a:latin typeface="+mn-lt"/>
          <a:ea typeface="+mn-ea"/>
          <a:cs typeface="+mn-cs"/>
        </a:defRPr>
      </a:lvl1pPr>
      <a:lvl2pPr marL="3291840" indent="-1097280" algn="l" defTabSz="4389120" rtl="0" eaLnBrk="1" latinLnBrk="0" hangingPunct="1">
        <a:lnSpc>
          <a:spcPct val="90000"/>
        </a:lnSpc>
        <a:spcBef>
          <a:spcPts val="2400"/>
        </a:spcBef>
        <a:buFont typeface="Arial" panose="020B0604020202020204" pitchFamily="34" charset="0"/>
        <a:buChar char="•"/>
        <a:defRPr sz="11520" kern="1200">
          <a:solidFill>
            <a:schemeClr val="tx1"/>
          </a:solidFill>
          <a:latin typeface="+mn-lt"/>
          <a:ea typeface="+mn-ea"/>
          <a:cs typeface="+mn-cs"/>
        </a:defRPr>
      </a:lvl2pPr>
      <a:lvl3pPr marL="5486400" indent="-1097280" algn="l" defTabSz="4389120" rtl="0" eaLnBrk="1" latinLnBrk="0" hangingPunct="1">
        <a:lnSpc>
          <a:spcPct val="90000"/>
        </a:lnSpc>
        <a:spcBef>
          <a:spcPts val="2400"/>
        </a:spcBef>
        <a:buFont typeface="Arial" panose="020B0604020202020204" pitchFamily="34" charset="0"/>
        <a:buChar char="•"/>
        <a:defRPr sz="9600" kern="1200">
          <a:solidFill>
            <a:schemeClr val="tx1"/>
          </a:solidFill>
          <a:latin typeface="+mn-lt"/>
          <a:ea typeface="+mn-ea"/>
          <a:cs typeface="+mn-cs"/>
        </a:defRPr>
      </a:lvl3pPr>
      <a:lvl4pPr marL="76809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4pPr>
      <a:lvl5pPr marL="987552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p:bodyStyle>
    <p:otherStyle>
      <a:defPPr>
        <a:defRPr lang="en-US"/>
      </a:defPPr>
      <a:lvl1pPr marL="0" algn="l" defTabSz="4389120" rtl="0" eaLnBrk="1" latinLnBrk="0" hangingPunct="1">
        <a:defRPr sz="8640" kern="1200">
          <a:solidFill>
            <a:schemeClr val="tx1"/>
          </a:solidFill>
          <a:latin typeface="+mn-lt"/>
          <a:ea typeface="+mn-ea"/>
          <a:cs typeface="+mn-cs"/>
        </a:defRPr>
      </a:lvl1pPr>
      <a:lvl2pPr marL="2194560" algn="l" defTabSz="4389120" rtl="0" eaLnBrk="1" latinLnBrk="0" hangingPunct="1">
        <a:defRPr sz="8640" kern="1200">
          <a:solidFill>
            <a:schemeClr val="tx1"/>
          </a:solidFill>
          <a:latin typeface="+mn-lt"/>
          <a:ea typeface="+mn-ea"/>
          <a:cs typeface="+mn-cs"/>
        </a:defRPr>
      </a:lvl2pPr>
      <a:lvl3pPr marL="4389120" algn="l" defTabSz="4389120" rtl="0" eaLnBrk="1" latinLnBrk="0" hangingPunct="1">
        <a:defRPr sz="8640" kern="1200">
          <a:solidFill>
            <a:schemeClr val="tx1"/>
          </a:solidFill>
          <a:latin typeface="+mn-lt"/>
          <a:ea typeface="+mn-ea"/>
          <a:cs typeface="+mn-cs"/>
        </a:defRPr>
      </a:lvl3pPr>
      <a:lvl4pPr marL="6583680" algn="l" defTabSz="4389120" rtl="0" eaLnBrk="1" latinLnBrk="0" hangingPunct="1">
        <a:defRPr sz="8640" kern="1200">
          <a:solidFill>
            <a:schemeClr val="tx1"/>
          </a:solidFill>
          <a:latin typeface="+mn-lt"/>
          <a:ea typeface="+mn-ea"/>
          <a:cs typeface="+mn-cs"/>
        </a:defRPr>
      </a:lvl4pPr>
      <a:lvl5pPr marL="8778240" algn="l" defTabSz="4389120" rtl="0" eaLnBrk="1" latinLnBrk="0" hangingPunct="1">
        <a:defRPr sz="8640" kern="1200">
          <a:solidFill>
            <a:schemeClr val="tx1"/>
          </a:solidFill>
          <a:latin typeface="+mn-lt"/>
          <a:ea typeface="+mn-ea"/>
          <a:cs typeface="+mn-cs"/>
        </a:defRPr>
      </a:lvl5pPr>
      <a:lvl6pPr marL="10972800" algn="l" defTabSz="4389120" rtl="0" eaLnBrk="1" latinLnBrk="0" hangingPunct="1">
        <a:defRPr sz="8640" kern="1200">
          <a:solidFill>
            <a:schemeClr val="tx1"/>
          </a:solidFill>
          <a:latin typeface="+mn-lt"/>
          <a:ea typeface="+mn-ea"/>
          <a:cs typeface="+mn-cs"/>
        </a:defRPr>
      </a:lvl6pPr>
      <a:lvl7pPr marL="13167360" algn="l" defTabSz="4389120" rtl="0" eaLnBrk="1" latinLnBrk="0" hangingPunct="1">
        <a:defRPr sz="8640" kern="1200">
          <a:solidFill>
            <a:schemeClr val="tx1"/>
          </a:solidFill>
          <a:latin typeface="+mn-lt"/>
          <a:ea typeface="+mn-ea"/>
          <a:cs typeface="+mn-cs"/>
        </a:defRPr>
      </a:lvl7pPr>
      <a:lvl8pPr marL="15361920" algn="l" defTabSz="4389120" rtl="0" eaLnBrk="1" latinLnBrk="0" hangingPunct="1">
        <a:defRPr sz="8640" kern="1200">
          <a:solidFill>
            <a:schemeClr val="tx1"/>
          </a:solidFill>
          <a:latin typeface="+mn-lt"/>
          <a:ea typeface="+mn-ea"/>
          <a:cs typeface="+mn-cs"/>
        </a:defRPr>
      </a:lvl8pPr>
      <a:lvl9pPr marL="17556480" algn="l" defTabSz="4389120" rtl="0" eaLnBrk="1" latinLnBrk="0" hangingPunct="1">
        <a:defRPr sz="864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JP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JPG"/><Relationship Id="rId5" Type="http://schemas.openxmlformats.org/officeDocument/2006/relationships/image" Target="../media/image4.JP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16">
            <a:extLst>
              <a:ext uri="{FF2B5EF4-FFF2-40B4-BE49-F238E27FC236}">
                <a16:creationId xmlns:a16="http://schemas.microsoft.com/office/drawing/2014/main" id="{A418118C-993C-49A8-BA85-D1848013F230}"/>
              </a:ext>
            </a:extLst>
          </p:cNvPr>
          <p:cNvSpPr txBox="1">
            <a:spLocks/>
          </p:cNvSpPr>
          <p:nvPr/>
        </p:nvSpPr>
        <p:spPr>
          <a:xfrm>
            <a:off x="1938866" y="3463917"/>
            <a:ext cx="8158690" cy="1329595"/>
          </a:xfrm>
          <a:prstGeom prst="rect">
            <a:avLst/>
          </a:prstGeom>
        </p:spPr>
        <p:txBody>
          <a:bodyPr wrap="square" lIns="0" tIns="0" rIns="0" bIns="0">
            <a:spAutoFit/>
          </a:bodyPr>
          <a:lstStyle>
            <a:lvl1pPr marL="0" indent="0" algn="l" defTabSz="4389120" rtl="0" eaLnBrk="1" latinLnBrk="0" hangingPunct="1">
              <a:lnSpc>
                <a:spcPct val="90000"/>
              </a:lnSpc>
              <a:spcBef>
                <a:spcPts val="4800"/>
              </a:spcBef>
              <a:buFontTx/>
              <a:buNone/>
              <a:defRPr sz="4800" kern="1200" cap="all" baseline="0">
                <a:solidFill>
                  <a:schemeClr val="tx1"/>
                </a:solidFill>
                <a:latin typeface="KievitPro-Medium" charset="0"/>
                <a:ea typeface="+mn-ea"/>
                <a:cs typeface="+mn-cs"/>
              </a:defRPr>
            </a:lvl1pPr>
            <a:lvl2pPr marL="219456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2pPr>
            <a:lvl3pPr marL="438912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3pPr>
            <a:lvl4pPr marL="658368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4pPr>
            <a:lvl5pPr marL="877824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a:lstStyle>
          <a:p>
            <a:r>
              <a:rPr lang="en-US" dirty="0">
                <a:solidFill>
                  <a:srgbClr val="FFFFFF"/>
                </a:solidFill>
                <a:latin typeface="Verdana Regular" charset="0"/>
              </a:rPr>
              <a:t>Unique Engineering Requirements</a:t>
            </a:r>
          </a:p>
        </p:txBody>
      </p:sp>
      <p:sp>
        <p:nvSpPr>
          <p:cNvPr id="8" name="Text Placeholder 18">
            <a:extLst>
              <a:ext uri="{FF2B5EF4-FFF2-40B4-BE49-F238E27FC236}">
                <a16:creationId xmlns:a16="http://schemas.microsoft.com/office/drawing/2014/main" id="{C211B4E9-0EF2-46DB-946C-C64E49F86B25}"/>
              </a:ext>
            </a:extLst>
          </p:cNvPr>
          <p:cNvSpPr txBox="1">
            <a:spLocks/>
          </p:cNvSpPr>
          <p:nvPr/>
        </p:nvSpPr>
        <p:spPr>
          <a:xfrm>
            <a:off x="1838326" y="5281400"/>
            <a:ext cx="8126412" cy="4211409"/>
          </a:xfrm>
          <a:prstGeom prst="rect">
            <a:avLst/>
          </a:prstGeom>
        </p:spPr>
        <p:txBody>
          <a:bodyPr wrap="square" lIns="0" tIns="0" rIns="0" bIns="0">
            <a:spAutoFit/>
          </a:bodyPr>
          <a:lstStyle>
            <a:lvl1pPr marL="457200" marR="0" indent="-457200" algn="l" defTabSz="4389120" rtl="0" eaLnBrk="1" fontAlgn="auto" latinLnBrk="0" hangingPunct="1">
              <a:lnSpc>
                <a:spcPts val="3360"/>
              </a:lnSpc>
              <a:spcBef>
                <a:spcPts val="0"/>
              </a:spcBef>
              <a:spcAft>
                <a:spcPts val="800"/>
              </a:spcAft>
              <a:buClrTx/>
              <a:buSzTx/>
              <a:buFont typeface="Arial" charset="0"/>
              <a:buChar char="•"/>
              <a:tabLst/>
              <a:defRPr lang="en-US" sz="2800" kern="1200" baseline="0" smtClean="0">
                <a:solidFill>
                  <a:schemeClr val="tx1"/>
                </a:solidFill>
                <a:effectLst/>
                <a:latin typeface="KievitPro-Regular" charset="0"/>
                <a:ea typeface="+mn-ea"/>
                <a:cs typeface="+mn-cs"/>
              </a:defRPr>
            </a:lvl1pPr>
            <a:lvl2pPr marL="2194560" indent="0" algn="l" defTabSz="4389120" rtl="0" eaLnBrk="1" latinLnBrk="0" hangingPunct="1">
              <a:lnSpc>
                <a:spcPct val="90000"/>
              </a:lnSpc>
              <a:spcBef>
                <a:spcPts val="2400"/>
              </a:spcBef>
              <a:buFontTx/>
              <a:buNone/>
              <a:defRPr sz="2800" kern="1200">
                <a:solidFill>
                  <a:schemeClr val="tx1"/>
                </a:solidFill>
                <a:latin typeface="+mn-lt"/>
                <a:ea typeface="+mn-ea"/>
                <a:cs typeface="+mn-cs"/>
              </a:defRPr>
            </a:lvl2pPr>
            <a:lvl3pPr marL="4389120" indent="0" algn="l" defTabSz="4389120" rtl="0" eaLnBrk="1" latinLnBrk="0" hangingPunct="1">
              <a:lnSpc>
                <a:spcPct val="90000"/>
              </a:lnSpc>
              <a:spcBef>
                <a:spcPts val="2400"/>
              </a:spcBef>
              <a:buFontTx/>
              <a:buNone/>
              <a:defRPr sz="9600" kern="1200">
                <a:solidFill>
                  <a:schemeClr val="tx1"/>
                </a:solidFill>
                <a:latin typeface="+mn-lt"/>
                <a:ea typeface="+mn-ea"/>
                <a:cs typeface="+mn-cs"/>
              </a:defRPr>
            </a:lvl3pPr>
            <a:lvl4pPr marL="6583680" indent="0" algn="l" defTabSz="4389120" rtl="0" eaLnBrk="1" latinLnBrk="0" hangingPunct="1">
              <a:lnSpc>
                <a:spcPct val="90000"/>
              </a:lnSpc>
              <a:spcBef>
                <a:spcPts val="2400"/>
              </a:spcBef>
              <a:buFontTx/>
              <a:buNone/>
              <a:defRPr sz="8640" kern="1200">
                <a:solidFill>
                  <a:schemeClr val="tx1"/>
                </a:solidFill>
                <a:latin typeface="+mn-lt"/>
                <a:ea typeface="+mn-ea"/>
                <a:cs typeface="+mn-cs"/>
              </a:defRPr>
            </a:lvl4pPr>
            <a:lvl5pPr marL="8778240" indent="0" algn="l" defTabSz="4389120" rtl="0" eaLnBrk="1" latinLnBrk="0" hangingPunct="1">
              <a:lnSpc>
                <a:spcPct val="90000"/>
              </a:lnSpc>
              <a:spcBef>
                <a:spcPts val="2400"/>
              </a:spcBef>
              <a:buFontTx/>
              <a:buNone/>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a:lstStyle>
          <a:p>
            <a:pPr marL="514350" indent="-514350" algn="just">
              <a:lnSpc>
                <a:spcPct val="100000"/>
              </a:lnSpc>
              <a:spcAft>
                <a:spcPts val="2600"/>
              </a:spcAft>
              <a:buAutoNum type="arabicPeriod"/>
            </a:pPr>
            <a:r>
              <a:rPr lang="en-US" dirty="0">
                <a:solidFill>
                  <a:schemeClr val="bg1"/>
                </a:solidFill>
                <a:latin typeface="Verdana" charset="0"/>
                <a:ea typeface="Verdana" charset="0"/>
                <a:cs typeface="Verdana" charset="0"/>
              </a:rPr>
              <a:t>The beta (harness) side of the system must be light enough to be wearable by a dog. Hence, the beta system can weigh up to 7 pounds or 12% of the dog’s body weight, whichever is less.</a:t>
            </a:r>
          </a:p>
          <a:p>
            <a:pPr marL="514350" indent="-514350" algn="just">
              <a:lnSpc>
                <a:spcPct val="100000"/>
              </a:lnSpc>
              <a:spcAft>
                <a:spcPts val="2600"/>
              </a:spcAft>
              <a:buAutoNum type="arabicPeriod"/>
            </a:pPr>
            <a:r>
              <a:rPr lang="en-US" dirty="0">
                <a:solidFill>
                  <a:schemeClr val="bg1"/>
                </a:solidFill>
                <a:latin typeface="Verdana" charset="0"/>
                <a:ea typeface="Verdana" charset="0"/>
                <a:cs typeface="Verdana" charset="0"/>
              </a:rPr>
              <a:t>The system has two way communication. A button press by the user on the alpha side must trigger a buzzer on the beta side of the system.</a:t>
            </a:r>
          </a:p>
        </p:txBody>
      </p:sp>
      <p:sp>
        <p:nvSpPr>
          <p:cNvPr id="10" name="Title 1">
            <a:extLst>
              <a:ext uri="{FF2B5EF4-FFF2-40B4-BE49-F238E27FC236}">
                <a16:creationId xmlns:a16="http://schemas.microsoft.com/office/drawing/2014/main" id="{D44F108F-E5D6-4D6C-AC6D-D8EA433A3746}"/>
              </a:ext>
            </a:extLst>
          </p:cNvPr>
          <p:cNvSpPr txBox="1">
            <a:spLocks/>
          </p:cNvSpPr>
          <p:nvPr/>
        </p:nvSpPr>
        <p:spPr>
          <a:xfrm>
            <a:off x="11590106" y="3157351"/>
            <a:ext cx="20043776" cy="1542674"/>
          </a:xfrm>
          <a:prstGeom prst="rect">
            <a:avLst/>
          </a:prstGeom>
        </p:spPr>
        <p:txBody>
          <a:bodyPr wrap="square" lIns="0" tIns="0" rIns="0" bIns="0" anchor="t" anchorCtr="0">
            <a:noAutofit/>
          </a:bodyPr>
          <a:lstStyle>
            <a:lvl1pPr algn="l" defTabSz="4389120" rtl="0" eaLnBrk="1" latinLnBrk="0" hangingPunct="1">
              <a:lnSpc>
                <a:spcPct val="90000"/>
              </a:lnSpc>
              <a:spcBef>
                <a:spcPct val="0"/>
              </a:spcBef>
              <a:buNone/>
              <a:defRPr sz="12500" kern="1200" cap="all" baseline="0">
                <a:solidFill>
                  <a:schemeClr val="tx2"/>
                </a:solidFill>
                <a:latin typeface="Stratum2 Bold" charset="0"/>
                <a:ea typeface="+mj-ea"/>
                <a:cs typeface="+mj-cs"/>
              </a:defRPr>
            </a:lvl1pPr>
          </a:lstStyle>
          <a:p>
            <a:r>
              <a:rPr lang="en-US" spc="100" dirty="0">
                <a:solidFill>
                  <a:srgbClr val="E05529"/>
                </a:solidFill>
                <a:latin typeface="Impact" charset="0"/>
                <a:ea typeface="Impact" charset="0"/>
                <a:cs typeface="Impact" charset="0"/>
              </a:rPr>
              <a:t>Telemetry </a:t>
            </a:r>
          </a:p>
        </p:txBody>
      </p:sp>
      <p:sp>
        <p:nvSpPr>
          <p:cNvPr id="11" name="Subtitle 2">
            <a:extLst>
              <a:ext uri="{FF2B5EF4-FFF2-40B4-BE49-F238E27FC236}">
                <a16:creationId xmlns:a16="http://schemas.microsoft.com/office/drawing/2014/main" id="{E41A04FA-82CB-49AD-AB4D-FA74C44055B1}"/>
              </a:ext>
            </a:extLst>
          </p:cNvPr>
          <p:cNvSpPr txBox="1">
            <a:spLocks/>
          </p:cNvSpPr>
          <p:nvPr/>
        </p:nvSpPr>
        <p:spPr>
          <a:xfrm>
            <a:off x="11590106" y="4754815"/>
            <a:ext cx="20680483" cy="3263395"/>
          </a:xfrm>
          <a:prstGeom prst="rect">
            <a:avLst/>
          </a:prstGeom>
        </p:spPr>
        <p:txBody>
          <a:bodyPr lIns="0" tIns="0" rIns="0" bIns="0"/>
          <a:lstStyle>
            <a:lvl1pPr marL="0" indent="0" algn="l" defTabSz="4389120" rtl="0" eaLnBrk="1" latinLnBrk="0" hangingPunct="1">
              <a:lnSpc>
                <a:spcPts val="8640"/>
              </a:lnSpc>
              <a:spcBef>
                <a:spcPts val="4800"/>
              </a:spcBef>
              <a:buFont typeface="Arial" panose="020B0604020202020204" pitchFamily="34" charset="0"/>
              <a:buNone/>
              <a:defRPr sz="6600" b="0" i="0" kern="1200" spc="200" baseline="0">
                <a:solidFill>
                  <a:schemeClr val="tx1"/>
                </a:solidFill>
                <a:latin typeface="Rufina-Stencil-Regular"/>
                <a:ea typeface="+mn-ea"/>
                <a:cs typeface="Rufina-Stencil-Regular"/>
              </a:defRPr>
            </a:lvl1pPr>
            <a:lvl2pPr marL="2194560" indent="0" algn="ctr" defTabSz="4389120" rtl="0" eaLnBrk="1" latinLnBrk="0" hangingPunct="1">
              <a:lnSpc>
                <a:spcPct val="90000"/>
              </a:lnSpc>
              <a:spcBef>
                <a:spcPts val="2400"/>
              </a:spcBef>
              <a:buFont typeface="Arial" panose="020B0604020202020204" pitchFamily="34" charset="0"/>
              <a:buNone/>
              <a:defRPr sz="9600" kern="1200">
                <a:solidFill>
                  <a:schemeClr val="tx1"/>
                </a:solidFill>
                <a:latin typeface="+mn-lt"/>
                <a:ea typeface="+mn-ea"/>
                <a:cs typeface="+mn-cs"/>
              </a:defRPr>
            </a:lvl2pPr>
            <a:lvl3pPr marL="4389120" indent="0" algn="ctr" defTabSz="4389120" rtl="0" eaLnBrk="1" latinLnBrk="0" hangingPunct="1">
              <a:lnSpc>
                <a:spcPct val="90000"/>
              </a:lnSpc>
              <a:spcBef>
                <a:spcPts val="2400"/>
              </a:spcBef>
              <a:buFont typeface="Arial" panose="020B0604020202020204" pitchFamily="34" charset="0"/>
              <a:buNone/>
              <a:defRPr sz="8640" kern="1200">
                <a:solidFill>
                  <a:schemeClr val="tx1"/>
                </a:solidFill>
                <a:latin typeface="+mn-lt"/>
                <a:ea typeface="+mn-ea"/>
                <a:cs typeface="+mn-cs"/>
              </a:defRPr>
            </a:lvl3pPr>
            <a:lvl4pPr marL="6583680" indent="0" algn="ctr" defTabSz="4389120" rtl="0" eaLnBrk="1" latinLnBrk="0" hangingPunct="1">
              <a:lnSpc>
                <a:spcPct val="90000"/>
              </a:lnSpc>
              <a:spcBef>
                <a:spcPts val="2400"/>
              </a:spcBef>
              <a:buFont typeface="Arial" panose="020B0604020202020204" pitchFamily="34" charset="0"/>
              <a:buNone/>
              <a:defRPr sz="7680" kern="1200">
                <a:solidFill>
                  <a:schemeClr val="tx1"/>
                </a:solidFill>
                <a:latin typeface="+mn-lt"/>
                <a:ea typeface="+mn-ea"/>
                <a:cs typeface="+mn-cs"/>
              </a:defRPr>
            </a:lvl4pPr>
            <a:lvl5pPr marL="8778240" indent="0" algn="ctr" defTabSz="4389120" rtl="0" eaLnBrk="1" latinLnBrk="0" hangingPunct="1">
              <a:lnSpc>
                <a:spcPct val="90000"/>
              </a:lnSpc>
              <a:spcBef>
                <a:spcPts val="2400"/>
              </a:spcBef>
              <a:buFont typeface="Arial" panose="020B0604020202020204" pitchFamily="34" charset="0"/>
              <a:buNone/>
              <a:defRPr sz="7680" kern="1200">
                <a:solidFill>
                  <a:schemeClr val="tx1"/>
                </a:solidFill>
                <a:latin typeface="+mn-lt"/>
                <a:ea typeface="+mn-ea"/>
                <a:cs typeface="+mn-cs"/>
              </a:defRPr>
            </a:lvl5pPr>
            <a:lvl6pPr marL="10972800" indent="0" algn="ctr" defTabSz="4389120" rtl="0" eaLnBrk="1" latinLnBrk="0" hangingPunct="1">
              <a:lnSpc>
                <a:spcPct val="90000"/>
              </a:lnSpc>
              <a:spcBef>
                <a:spcPts val="2400"/>
              </a:spcBef>
              <a:buFont typeface="Arial" panose="020B0604020202020204" pitchFamily="34" charset="0"/>
              <a:buNone/>
              <a:defRPr sz="7680" kern="1200">
                <a:solidFill>
                  <a:schemeClr val="tx1"/>
                </a:solidFill>
                <a:latin typeface="+mn-lt"/>
                <a:ea typeface="+mn-ea"/>
                <a:cs typeface="+mn-cs"/>
              </a:defRPr>
            </a:lvl6pPr>
            <a:lvl7pPr marL="13167360" indent="0" algn="ctr" defTabSz="4389120" rtl="0" eaLnBrk="1" latinLnBrk="0" hangingPunct="1">
              <a:lnSpc>
                <a:spcPct val="90000"/>
              </a:lnSpc>
              <a:spcBef>
                <a:spcPts val="2400"/>
              </a:spcBef>
              <a:buFont typeface="Arial" panose="020B0604020202020204" pitchFamily="34" charset="0"/>
              <a:buNone/>
              <a:defRPr sz="7680" kern="1200">
                <a:solidFill>
                  <a:schemeClr val="tx1"/>
                </a:solidFill>
                <a:latin typeface="+mn-lt"/>
                <a:ea typeface="+mn-ea"/>
                <a:cs typeface="+mn-cs"/>
              </a:defRPr>
            </a:lvl7pPr>
            <a:lvl8pPr marL="15361920" indent="0" algn="ctr" defTabSz="4389120" rtl="0" eaLnBrk="1" latinLnBrk="0" hangingPunct="1">
              <a:lnSpc>
                <a:spcPct val="90000"/>
              </a:lnSpc>
              <a:spcBef>
                <a:spcPts val="2400"/>
              </a:spcBef>
              <a:buFont typeface="Arial" panose="020B0604020202020204" pitchFamily="34" charset="0"/>
              <a:buNone/>
              <a:defRPr sz="7680" kern="1200">
                <a:solidFill>
                  <a:schemeClr val="tx1"/>
                </a:solidFill>
                <a:latin typeface="+mn-lt"/>
                <a:ea typeface="+mn-ea"/>
                <a:cs typeface="+mn-cs"/>
              </a:defRPr>
            </a:lvl8pPr>
            <a:lvl9pPr marL="17556480" indent="0" algn="ctr" defTabSz="4389120" rtl="0" eaLnBrk="1" latinLnBrk="0" hangingPunct="1">
              <a:lnSpc>
                <a:spcPct val="90000"/>
              </a:lnSpc>
              <a:spcBef>
                <a:spcPts val="2400"/>
              </a:spcBef>
              <a:buFont typeface="Arial" panose="020B0604020202020204" pitchFamily="34" charset="0"/>
              <a:buNone/>
              <a:defRPr sz="7680" kern="1200">
                <a:solidFill>
                  <a:schemeClr val="tx1"/>
                </a:solidFill>
                <a:latin typeface="+mn-lt"/>
                <a:ea typeface="+mn-ea"/>
                <a:cs typeface="+mn-cs"/>
              </a:defRPr>
            </a:lvl9pPr>
          </a:lstStyle>
          <a:p>
            <a:r>
              <a:rPr lang="en-US" dirty="0">
                <a:latin typeface="Georgia" charset="0"/>
                <a:ea typeface="Georgia" charset="0"/>
                <a:cs typeface="Georgia" charset="0"/>
              </a:rPr>
              <a:t>Doggy tracking harness made for man’s best friend!</a:t>
            </a:r>
          </a:p>
        </p:txBody>
      </p:sp>
      <p:sp>
        <p:nvSpPr>
          <p:cNvPr id="12" name="Text Placeholder 16">
            <a:extLst>
              <a:ext uri="{FF2B5EF4-FFF2-40B4-BE49-F238E27FC236}">
                <a16:creationId xmlns:a16="http://schemas.microsoft.com/office/drawing/2014/main" id="{1528B155-688E-440A-863F-527F24661CF3}"/>
              </a:ext>
            </a:extLst>
          </p:cNvPr>
          <p:cNvSpPr txBox="1">
            <a:spLocks/>
          </p:cNvSpPr>
          <p:nvPr/>
        </p:nvSpPr>
        <p:spPr>
          <a:xfrm>
            <a:off x="11872479" y="16152447"/>
            <a:ext cx="9418320" cy="677108"/>
          </a:xfrm>
          <a:prstGeom prst="rect">
            <a:avLst/>
          </a:prstGeom>
        </p:spPr>
        <p:txBody>
          <a:bodyPr wrap="square" lIns="0" tIns="0" rIns="0" bIns="0">
            <a:spAutoFit/>
          </a:bodyPr>
          <a:lstStyle>
            <a:lvl1pPr marL="0" indent="0" algn="l" defTabSz="4389120" rtl="0" eaLnBrk="1" latinLnBrk="0" hangingPunct="1">
              <a:lnSpc>
                <a:spcPct val="90000"/>
              </a:lnSpc>
              <a:spcBef>
                <a:spcPts val="4800"/>
              </a:spcBef>
              <a:buFontTx/>
              <a:buNone/>
              <a:defRPr sz="4800" kern="1200" cap="all" baseline="0">
                <a:solidFill>
                  <a:schemeClr val="tx1"/>
                </a:solidFill>
                <a:latin typeface="KievitPro-Medium" charset="0"/>
                <a:ea typeface="+mn-ea"/>
                <a:cs typeface="+mn-cs"/>
              </a:defRPr>
            </a:lvl1pPr>
            <a:lvl2pPr marL="219456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2pPr>
            <a:lvl3pPr marL="438912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3pPr>
            <a:lvl4pPr marL="658368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4pPr>
            <a:lvl5pPr marL="877824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a:lstStyle>
          <a:p>
            <a:r>
              <a:rPr lang="en-US" dirty="0">
                <a:solidFill>
                  <a:srgbClr val="E05529"/>
                </a:solidFill>
                <a:latin typeface="Verdana Regular" charset="0"/>
              </a:rPr>
              <a:t>How the system works</a:t>
            </a:r>
          </a:p>
        </p:txBody>
      </p:sp>
      <p:sp>
        <p:nvSpPr>
          <p:cNvPr id="13" name="Text Placeholder 18">
            <a:extLst>
              <a:ext uri="{FF2B5EF4-FFF2-40B4-BE49-F238E27FC236}">
                <a16:creationId xmlns:a16="http://schemas.microsoft.com/office/drawing/2014/main" id="{92531955-2754-4E13-8129-61228E262DD9}"/>
              </a:ext>
            </a:extLst>
          </p:cNvPr>
          <p:cNvSpPr txBox="1">
            <a:spLocks/>
          </p:cNvSpPr>
          <p:nvPr/>
        </p:nvSpPr>
        <p:spPr>
          <a:xfrm>
            <a:off x="11923712" y="17034840"/>
            <a:ext cx="9559521" cy="8561318"/>
          </a:xfrm>
          <a:prstGeom prst="rect">
            <a:avLst/>
          </a:prstGeom>
        </p:spPr>
        <p:txBody>
          <a:bodyPr wrap="square" lIns="0" tIns="0" rIns="0" bIns="0">
            <a:spAutoFit/>
          </a:bodyPr>
          <a:lstStyle>
            <a:lvl1pPr marL="0" indent="0" algn="l" defTabSz="4389120" rtl="0" eaLnBrk="1" latinLnBrk="0" hangingPunct="1">
              <a:lnSpc>
                <a:spcPts val="3360"/>
              </a:lnSpc>
              <a:spcBef>
                <a:spcPts val="0"/>
              </a:spcBef>
              <a:spcAft>
                <a:spcPts val="800"/>
              </a:spcAft>
              <a:buFontTx/>
              <a:buNone/>
              <a:defRPr lang="en-US" sz="2800" kern="1200" baseline="0" smtClean="0">
                <a:solidFill>
                  <a:schemeClr val="tx1"/>
                </a:solidFill>
                <a:effectLst/>
                <a:latin typeface="KievitPro-Regular" charset="0"/>
                <a:ea typeface="+mn-ea"/>
                <a:cs typeface="+mn-cs"/>
              </a:defRPr>
            </a:lvl1pPr>
            <a:lvl2pPr marL="2194560" indent="0" algn="l" defTabSz="4389120" rtl="0" eaLnBrk="1" latinLnBrk="0" hangingPunct="1">
              <a:lnSpc>
                <a:spcPct val="90000"/>
              </a:lnSpc>
              <a:spcBef>
                <a:spcPts val="2400"/>
              </a:spcBef>
              <a:buFontTx/>
              <a:buNone/>
              <a:defRPr sz="11520" kern="1200">
                <a:solidFill>
                  <a:schemeClr val="tx1"/>
                </a:solidFill>
                <a:latin typeface="+mn-lt"/>
                <a:ea typeface="+mn-ea"/>
                <a:cs typeface="+mn-cs"/>
              </a:defRPr>
            </a:lvl2pPr>
            <a:lvl3pPr marL="4389120" indent="0" algn="l" defTabSz="4389120" rtl="0" eaLnBrk="1" latinLnBrk="0" hangingPunct="1">
              <a:lnSpc>
                <a:spcPct val="90000"/>
              </a:lnSpc>
              <a:spcBef>
                <a:spcPts val="2400"/>
              </a:spcBef>
              <a:buFontTx/>
              <a:buNone/>
              <a:defRPr sz="9600" kern="1200">
                <a:solidFill>
                  <a:schemeClr val="tx1"/>
                </a:solidFill>
                <a:latin typeface="+mn-lt"/>
                <a:ea typeface="+mn-ea"/>
                <a:cs typeface="+mn-cs"/>
              </a:defRPr>
            </a:lvl3pPr>
            <a:lvl4pPr marL="6583680" indent="0" algn="l" defTabSz="4389120" rtl="0" eaLnBrk="1" latinLnBrk="0" hangingPunct="1">
              <a:lnSpc>
                <a:spcPct val="90000"/>
              </a:lnSpc>
              <a:spcBef>
                <a:spcPts val="2400"/>
              </a:spcBef>
              <a:buFontTx/>
              <a:buNone/>
              <a:defRPr sz="8640" kern="1200">
                <a:solidFill>
                  <a:schemeClr val="tx1"/>
                </a:solidFill>
                <a:latin typeface="+mn-lt"/>
                <a:ea typeface="+mn-ea"/>
                <a:cs typeface="+mn-cs"/>
              </a:defRPr>
            </a:lvl4pPr>
            <a:lvl5pPr marL="8778240" indent="0" algn="l" defTabSz="4389120" rtl="0" eaLnBrk="1" latinLnBrk="0" hangingPunct="1">
              <a:lnSpc>
                <a:spcPct val="90000"/>
              </a:lnSpc>
              <a:spcBef>
                <a:spcPts val="2400"/>
              </a:spcBef>
              <a:buFontTx/>
              <a:buNone/>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a:lstStyle>
          <a:p>
            <a:pPr>
              <a:lnSpc>
                <a:spcPct val="100000"/>
              </a:lnSpc>
              <a:spcAft>
                <a:spcPts val="2600"/>
              </a:spcAft>
            </a:pPr>
            <a:r>
              <a:rPr lang="en-US" dirty="0">
                <a:latin typeface="Verdana Regular" charset="0"/>
              </a:rPr>
              <a:t>This telemetry device displays the current GPS location, the temperature, and the battery voltage of the beta transceiver, which is embedded in a dog harness, on an elegant, user-friendly MATLAB GUI that supports two way communication. The system utilizes Long Range (LoRa) as the communication protocol between the two transceivers. </a:t>
            </a:r>
          </a:p>
          <a:p>
            <a:pPr>
              <a:lnSpc>
                <a:spcPct val="100000"/>
              </a:lnSpc>
              <a:spcAft>
                <a:spcPts val="2600"/>
              </a:spcAft>
            </a:pPr>
            <a:r>
              <a:rPr lang="en-US" dirty="0">
                <a:latin typeface="Verdana Regular" charset="0"/>
              </a:rPr>
              <a:t>Key features:</a:t>
            </a:r>
          </a:p>
          <a:p>
            <a:pPr marL="457200" indent="-457200">
              <a:lnSpc>
                <a:spcPct val="100000"/>
              </a:lnSpc>
              <a:spcAft>
                <a:spcPts val="2600"/>
              </a:spcAft>
              <a:buFont typeface="Arial" panose="020B0604020202020204" pitchFamily="34" charset="0"/>
              <a:buChar char="•"/>
            </a:pPr>
            <a:r>
              <a:rPr lang="en-US" dirty="0">
                <a:latin typeface="Verdana Regular" charset="0"/>
              </a:rPr>
              <a:t>Designed for active dogs with comfort and reliability in mind.</a:t>
            </a:r>
          </a:p>
          <a:p>
            <a:pPr marL="457200" indent="-457200">
              <a:lnSpc>
                <a:spcPct val="100000"/>
              </a:lnSpc>
              <a:spcAft>
                <a:spcPts val="2600"/>
              </a:spcAft>
              <a:buFont typeface="Arial" panose="020B0604020202020204" pitchFamily="34" charset="0"/>
              <a:buChar char="•"/>
            </a:pPr>
            <a:r>
              <a:rPr lang="en-US" dirty="0">
                <a:latin typeface="Verdana Regular" charset="0"/>
              </a:rPr>
              <a:t>Temperature and Battery Voltage Sensing and Realtime GPS Location.</a:t>
            </a:r>
          </a:p>
          <a:p>
            <a:pPr marL="457200" indent="-457200">
              <a:lnSpc>
                <a:spcPct val="100000"/>
              </a:lnSpc>
              <a:spcAft>
                <a:spcPts val="2600"/>
              </a:spcAft>
              <a:buFont typeface="Arial" panose="020B0604020202020204" pitchFamily="34" charset="0"/>
              <a:buChar char="•"/>
            </a:pPr>
            <a:r>
              <a:rPr lang="en-US" dirty="0">
                <a:latin typeface="Verdana Regular" charset="0"/>
              </a:rPr>
              <a:t>Shock-proof &amp; water-resistant system enclosure.</a:t>
            </a:r>
          </a:p>
          <a:p>
            <a:pPr marL="457200" indent="-457200">
              <a:lnSpc>
                <a:spcPct val="100000"/>
              </a:lnSpc>
              <a:spcAft>
                <a:spcPts val="2600"/>
              </a:spcAft>
              <a:buFont typeface="Arial" panose="020B0604020202020204" pitchFamily="34" charset="0"/>
              <a:buChar char="•"/>
            </a:pPr>
            <a:r>
              <a:rPr lang="en-US" dirty="0">
                <a:latin typeface="Verdana Regular" charset="0"/>
              </a:rPr>
              <a:t>Audible customizable buzzer on the beta (harness) transceiver that can be used to train the dog from a distance.</a:t>
            </a:r>
          </a:p>
        </p:txBody>
      </p:sp>
      <p:sp>
        <p:nvSpPr>
          <p:cNvPr id="15" name="Text Placeholder 16">
            <a:extLst>
              <a:ext uri="{FF2B5EF4-FFF2-40B4-BE49-F238E27FC236}">
                <a16:creationId xmlns:a16="http://schemas.microsoft.com/office/drawing/2014/main" id="{897A6362-B470-42BC-AA3A-687D24A031F2}"/>
              </a:ext>
            </a:extLst>
          </p:cNvPr>
          <p:cNvSpPr txBox="1">
            <a:spLocks/>
          </p:cNvSpPr>
          <p:nvPr/>
        </p:nvSpPr>
        <p:spPr>
          <a:xfrm>
            <a:off x="22407969" y="16152447"/>
            <a:ext cx="9418320" cy="677108"/>
          </a:xfrm>
          <a:prstGeom prst="rect">
            <a:avLst/>
          </a:prstGeom>
        </p:spPr>
        <p:txBody>
          <a:bodyPr wrap="square" lIns="0" tIns="0" rIns="0" bIns="0">
            <a:spAutoFit/>
          </a:bodyPr>
          <a:lstStyle>
            <a:lvl1pPr marL="0" indent="0" algn="l" defTabSz="4389120" rtl="0" eaLnBrk="1" latinLnBrk="0" hangingPunct="1">
              <a:lnSpc>
                <a:spcPct val="90000"/>
              </a:lnSpc>
              <a:spcBef>
                <a:spcPts val="4800"/>
              </a:spcBef>
              <a:buFontTx/>
              <a:buNone/>
              <a:defRPr sz="4800" kern="1200" cap="all" baseline="0">
                <a:solidFill>
                  <a:schemeClr val="tx1"/>
                </a:solidFill>
                <a:latin typeface="KievitPro-Medium" charset="0"/>
                <a:ea typeface="+mn-ea"/>
                <a:cs typeface="+mn-cs"/>
              </a:defRPr>
            </a:lvl1pPr>
            <a:lvl2pPr marL="219456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2pPr>
            <a:lvl3pPr marL="438912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3pPr>
            <a:lvl4pPr marL="658368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4pPr>
            <a:lvl5pPr marL="877824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a:lstStyle>
          <a:p>
            <a:r>
              <a:rPr lang="en-US" dirty="0">
                <a:solidFill>
                  <a:srgbClr val="E05529"/>
                </a:solidFill>
                <a:latin typeface="Verdana Regular" charset="0"/>
              </a:rPr>
              <a:t>development</a:t>
            </a:r>
          </a:p>
        </p:txBody>
      </p:sp>
      <p:sp>
        <p:nvSpPr>
          <p:cNvPr id="16" name="Text Placeholder 18">
            <a:extLst>
              <a:ext uri="{FF2B5EF4-FFF2-40B4-BE49-F238E27FC236}">
                <a16:creationId xmlns:a16="http://schemas.microsoft.com/office/drawing/2014/main" id="{F1E19B5E-20DB-44A6-BA6F-6BD8710173FB}"/>
              </a:ext>
            </a:extLst>
          </p:cNvPr>
          <p:cNvSpPr txBox="1">
            <a:spLocks/>
          </p:cNvSpPr>
          <p:nvPr/>
        </p:nvSpPr>
        <p:spPr>
          <a:xfrm>
            <a:off x="22195545" y="17034840"/>
            <a:ext cx="9437687" cy="13507609"/>
          </a:xfrm>
          <a:prstGeom prst="rect">
            <a:avLst/>
          </a:prstGeom>
        </p:spPr>
        <p:txBody>
          <a:bodyPr wrap="square" lIns="0" tIns="0" rIns="0" bIns="0">
            <a:spAutoFit/>
          </a:bodyPr>
          <a:lstStyle>
            <a:lvl1pPr marL="457200" indent="-457200" algn="l" defTabSz="4389120" rtl="0" eaLnBrk="1" latinLnBrk="0" hangingPunct="1">
              <a:lnSpc>
                <a:spcPts val="3360"/>
              </a:lnSpc>
              <a:spcBef>
                <a:spcPts val="0"/>
              </a:spcBef>
              <a:spcAft>
                <a:spcPts val="800"/>
              </a:spcAft>
              <a:buFont typeface="Arial" charset="0"/>
              <a:buChar char="•"/>
              <a:defRPr lang="en-US" sz="2800" kern="1200" baseline="0" smtClean="0">
                <a:solidFill>
                  <a:schemeClr val="tx1"/>
                </a:solidFill>
                <a:effectLst/>
                <a:latin typeface="KievitPro-Regular" charset="0"/>
                <a:ea typeface="+mn-ea"/>
                <a:cs typeface="+mn-cs"/>
              </a:defRPr>
            </a:lvl1pPr>
            <a:lvl2pPr marL="2194560" indent="0" algn="l" defTabSz="4389120" rtl="0" eaLnBrk="1" latinLnBrk="0" hangingPunct="1">
              <a:lnSpc>
                <a:spcPct val="90000"/>
              </a:lnSpc>
              <a:spcBef>
                <a:spcPts val="2400"/>
              </a:spcBef>
              <a:buFontTx/>
              <a:buNone/>
              <a:defRPr sz="2800" kern="1200">
                <a:solidFill>
                  <a:schemeClr val="tx1"/>
                </a:solidFill>
                <a:latin typeface="+mn-lt"/>
                <a:ea typeface="+mn-ea"/>
                <a:cs typeface="+mn-cs"/>
              </a:defRPr>
            </a:lvl2pPr>
            <a:lvl3pPr marL="4389120" indent="0" algn="l" defTabSz="4389120" rtl="0" eaLnBrk="1" latinLnBrk="0" hangingPunct="1">
              <a:lnSpc>
                <a:spcPct val="90000"/>
              </a:lnSpc>
              <a:spcBef>
                <a:spcPts val="2400"/>
              </a:spcBef>
              <a:buFontTx/>
              <a:buNone/>
              <a:defRPr sz="9600" kern="1200">
                <a:solidFill>
                  <a:schemeClr val="tx1"/>
                </a:solidFill>
                <a:latin typeface="+mn-lt"/>
                <a:ea typeface="+mn-ea"/>
                <a:cs typeface="+mn-cs"/>
              </a:defRPr>
            </a:lvl3pPr>
            <a:lvl4pPr marL="6583680" indent="0" algn="l" defTabSz="4389120" rtl="0" eaLnBrk="1" latinLnBrk="0" hangingPunct="1">
              <a:lnSpc>
                <a:spcPct val="90000"/>
              </a:lnSpc>
              <a:spcBef>
                <a:spcPts val="2400"/>
              </a:spcBef>
              <a:buFontTx/>
              <a:buNone/>
              <a:defRPr sz="8640" kern="1200">
                <a:solidFill>
                  <a:schemeClr val="tx1"/>
                </a:solidFill>
                <a:latin typeface="+mn-lt"/>
                <a:ea typeface="+mn-ea"/>
                <a:cs typeface="+mn-cs"/>
              </a:defRPr>
            </a:lvl4pPr>
            <a:lvl5pPr marL="8778240" indent="0" algn="l" defTabSz="4389120" rtl="0" eaLnBrk="1" latinLnBrk="0" hangingPunct="1">
              <a:lnSpc>
                <a:spcPct val="90000"/>
              </a:lnSpc>
              <a:spcBef>
                <a:spcPts val="2400"/>
              </a:spcBef>
              <a:buFontTx/>
              <a:buNone/>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a:lstStyle>
          <a:p>
            <a:pPr marL="0" indent="0">
              <a:spcAft>
                <a:spcPts val="2600"/>
              </a:spcAft>
              <a:buNone/>
            </a:pPr>
            <a:r>
              <a:rPr lang="en-US" dirty="0">
                <a:latin typeface="Verdana Regular" charset="0"/>
              </a:rPr>
              <a:t>From design to assembly, our project took 8 and a half weeks to complete. Most of our time was spent  perfecting the alpha (MATLAB) and the beta (Harness) transceivers. We also focused on the development of the PCB so that we could minimize the PCB size, thus reducing the weight of the full system.</a:t>
            </a:r>
          </a:p>
          <a:p>
            <a:pPr marL="0" indent="0">
              <a:spcAft>
                <a:spcPts val="2600"/>
              </a:spcAft>
              <a:buNone/>
            </a:pPr>
            <a:r>
              <a:rPr lang="en-US" dirty="0">
                <a:latin typeface="Verdana Regular" charset="0"/>
              </a:rPr>
              <a:t>One of the difficulties that came up during the development process was getting a reliable connection between the two transceivers while using homemade wire antennas. This issue was resolved by incorporating pre-made antennas that were matched to the operating frequency(915 Hz) of the wireless </a:t>
            </a:r>
            <a:r>
              <a:rPr lang="en-US" dirty="0" err="1">
                <a:latin typeface="Verdana Regular" charset="0"/>
              </a:rPr>
              <a:t>LoRa</a:t>
            </a:r>
            <a:r>
              <a:rPr lang="en-US" dirty="0">
                <a:latin typeface="Verdana Regular" charset="0"/>
              </a:rPr>
              <a:t> modules. </a:t>
            </a:r>
          </a:p>
          <a:p>
            <a:pPr marL="0" indent="0">
              <a:spcAft>
                <a:spcPts val="2600"/>
              </a:spcAft>
              <a:buNone/>
            </a:pPr>
            <a:r>
              <a:rPr lang="en-US" dirty="0">
                <a:latin typeface="Verdana Regular" charset="0"/>
              </a:rPr>
              <a:t>Another issue we faced was making the enclosure water-resistant while still utilizing external sensors. To solve this issue we utilized silicone sealant and a solid friction seal in the 3D printed enclosure.</a:t>
            </a:r>
          </a:p>
          <a:p>
            <a:pPr marL="0" indent="0">
              <a:spcAft>
                <a:spcPts val="2600"/>
              </a:spcAft>
              <a:buNone/>
            </a:pPr>
            <a:r>
              <a:rPr lang="en-US" dirty="0">
                <a:latin typeface="Verdana Regular" charset="0"/>
              </a:rPr>
              <a:t>Our complete system is able to reliably transmit and receive data up to 0.7 miles. The system enclosure is  completely water-resistant and shock-resistant while still being light and comfortable for the dog. The MATLAB GUI presents all pertinent information in a user-friendly format.</a:t>
            </a:r>
          </a:p>
          <a:p>
            <a:pPr marL="0" indent="0">
              <a:spcAft>
                <a:spcPts val="2600"/>
              </a:spcAft>
              <a:buNone/>
            </a:pPr>
            <a:r>
              <a:rPr lang="en-US" dirty="0">
                <a:latin typeface="Verdana Regular" charset="0"/>
              </a:rPr>
              <a:t>The buzzer though faint is audible from the outside and triggerable from the alpha transceiver through two way communication between the two LoRa modules.  </a:t>
            </a:r>
          </a:p>
        </p:txBody>
      </p:sp>
      <p:sp>
        <p:nvSpPr>
          <p:cNvPr id="17" name="Text Placeholder 16">
            <a:extLst>
              <a:ext uri="{FF2B5EF4-FFF2-40B4-BE49-F238E27FC236}">
                <a16:creationId xmlns:a16="http://schemas.microsoft.com/office/drawing/2014/main" id="{A257D5BA-1639-4490-89E0-A1134F152A34}"/>
              </a:ext>
            </a:extLst>
          </p:cNvPr>
          <p:cNvSpPr txBox="1">
            <a:spLocks/>
          </p:cNvSpPr>
          <p:nvPr/>
        </p:nvSpPr>
        <p:spPr>
          <a:xfrm>
            <a:off x="35276589" y="3194193"/>
            <a:ext cx="5482993" cy="664797"/>
          </a:xfrm>
          <a:prstGeom prst="rect">
            <a:avLst/>
          </a:prstGeom>
        </p:spPr>
        <p:txBody>
          <a:bodyPr wrap="square" lIns="0" tIns="0" rIns="0" bIns="0">
            <a:spAutoFit/>
          </a:bodyPr>
          <a:lstStyle>
            <a:lvl1pPr marL="0" indent="0" algn="l" defTabSz="4389120" rtl="0" eaLnBrk="1" latinLnBrk="0" hangingPunct="1">
              <a:lnSpc>
                <a:spcPct val="90000"/>
              </a:lnSpc>
              <a:spcBef>
                <a:spcPts val="4800"/>
              </a:spcBef>
              <a:buFontTx/>
              <a:buNone/>
              <a:defRPr sz="4800" kern="1200" cap="all" baseline="0">
                <a:solidFill>
                  <a:schemeClr val="tx1"/>
                </a:solidFill>
                <a:latin typeface="KievitPro-Medium" charset="0"/>
                <a:ea typeface="+mn-ea"/>
                <a:cs typeface="+mn-cs"/>
              </a:defRPr>
            </a:lvl1pPr>
            <a:lvl2pPr marL="219456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2pPr>
            <a:lvl3pPr marL="438912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3pPr>
            <a:lvl4pPr marL="658368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4pPr>
            <a:lvl5pPr marL="877824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a:lstStyle>
          <a:p>
            <a:r>
              <a:rPr lang="en-US" dirty="0">
                <a:solidFill>
                  <a:schemeClr val="bg1"/>
                </a:solidFill>
                <a:latin typeface="Verdana Regular" charset="0"/>
              </a:rPr>
              <a:t>About the Team</a:t>
            </a:r>
            <a:endParaRPr lang="en-US" sz="1200" dirty="0">
              <a:solidFill>
                <a:schemeClr val="bg1"/>
              </a:solidFill>
              <a:latin typeface="Verdana Regular" charset="0"/>
            </a:endParaRPr>
          </a:p>
        </p:txBody>
      </p:sp>
      <p:sp>
        <p:nvSpPr>
          <p:cNvPr id="18" name="Title 1">
            <a:extLst>
              <a:ext uri="{FF2B5EF4-FFF2-40B4-BE49-F238E27FC236}">
                <a16:creationId xmlns:a16="http://schemas.microsoft.com/office/drawing/2014/main" id="{4AD3ADE8-993F-417E-B2C0-AEAE6AC7E04C}"/>
              </a:ext>
            </a:extLst>
          </p:cNvPr>
          <p:cNvSpPr txBox="1">
            <a:spLocks/>
          </p:cNvSpPr>
          <p:nvPr/>
        </p:nvSpPr>
        <p:spPr>
          <a:xfrm>
            <a:off x="35276589" y="754123"/>
            <a:ext cx="6566735" cy="1790601"/>
          </a:xfrm>
          <a:prstGeom prst="rect">
            <a:avLst/>
          </a:prstGeom>
        </p:spPr>
        <p:txBody>
          <a:bodyPr wrap="square" lIns="0" tIns="0" rIns="0" bIns="0" anchor="ctr" anchorCtr="0">
            <a:noAutofit/>
          </a:bodyPr>
          <a:lstStyle>
            <a:lvl1pPr algn="l" defTabSz="4389120" rtl="0" eaLnBrk="1" latinLnBrk="0" hangingPunct="1">
              <a:lnSpc>
                <a:spcPct val="90000"/>
              </a:lnSpc>
              <a:spcBef>
                <a:spcPct val="0"/>
              </a:spcBef>
              <a:buNone/>
              <a:defRPr sz="12500" kern="1200" cap="all" baseline="0">
                <a:solidFill>
                  <a:schemeClr val="bg1"/>
                </a:solidFill>
                <a:latin typeface="Stratum2 Bold" charset="0"/>
                <a:ea typeface="+mj-ea"/>
                <a:cs typeface="+mj-cs"/>
              </a:defRPr>
            </a:lvl1pPr>
          </a:lstStyle>
          <a:p>
            <a:pPr algn="r" fontAlgn="ctr">
              <a:spcBef>
                <a:spcPts val="0"/>
              </a:spcBef>
            </a:pPr>
            <a:r>
              <a:rPr lang="en-US" sz="5400" spc="520" dirty="0">
                <a:latin typeface="Impact" charset="0"/>
                <a:ea typeface="Impact" charset="0"/>
                <a:cs typeface="Impact" charset="0"/>
              </a:rPr>
              <a:t>Group: 8</a:t>
            </a:r>
            <a:endParaRPr lang="en-US" sz="5400" spc="520" baseline="0" dirty="0">
              <a:latin typeface="Impact" charset="0"/>
              <a:ea typeface="Impact" charset="0"/>
              <a:cs typeface="Impact" charset="0"/>
            </a:endParaRPr>
          </a:p>
        </p:txBody>
      </p:sp>
      <p:sp>
        <p:nvSpPr>
          <p:cNvPr id="19" name="Text Placeholder 18">
            <a:extLst>
              <a:ext uri="{FF2B5EF4-FFF2-40B4-BE49-F238E27FC236}">
                <a16:creationId xmlns:a16="http://schemas.microsoft.com/office/drawing/2014/main" id="{A4B6877B-919E-4522-AE87-249C838DE010}"/>
              </a:ext>
            </a:extLst>
          </p:cNvPr>
          <p:cNvSpPr txBox="1">
            <a:spLocks/>
          </p:cNvSpPr>
          <p:nvPr/>
        </p:nvSpPr>
        <p:spPr>
          <a:xfrm>
            <a:off x="34134846" y="11057301"/>
            <a:ext cx="7817488" cy="7463582"/>
          </a:xfrm>
          <a:prstGeom prst="rect">
            <a:avLst/>
          </a:prstGeom>
        </p:spPr>
        <p:txBody>
          <a:bodyPr wrap="square" lIns="0" tIns="0" rIns="0" bIns="0">
            <a:spAutoFit/>
          </a:bodyPr>
          <a:lstStyle>
            <a:lvl1pPr marL="457200" marR="0" indent="-457200" algn="l" defTabSz="4389120" rtl="0" eaLnBrk="1" fontAlgn="auto" latinLnBrk="0" hangingPunct="1">
              <a:lnSpc>
                <a:spcPts val="3360"/>
              </a:lnSpc>
              <a:spcBef>
                <a:spcPts val="0"/>
              </a:spcBef>
              <a:spcAft>
                <a:spcPts val="800"/>
              </a:spcAft>
              <a:buClrTx/>
              <a:buSzTx/>
              <a:buFont typeface="Arial" charset="0"/>
              <a:buChar char="•"/>
              <a:tabLst/>
              <a:defRPr lang="en-US" sz="2800" kern="1200" baseline="0" smtClean="0">
                <a:solidFill>
                  <a:schemeClr val="tx1"/>
                </a:solidFill>
                <a:effectLst/>
                <a:latin typeface="KievitPro-Regular" charset="0"/>
                <a:ea typeface="+mn-ea"/>
                <a:cs typeface="+mn-cs"/>
              </a:defRPr>
            </a:lvl1pPr>
            <a:lvl2pPr marL="2194560" indent="0" algn="l" defTabSz="4389120" rtl="0" eaLnBrk="1" latinLnBrk="0" hangingPunct="1">
              <a:lnSpc>
                <a:spcPct val="90000"/>
              </a:lnSpc>
              <a:spcBef>
                <a:spcPts val="2400"/>
              </a:spcBef>
              <a:buFontTx/>
              <a:buNone/>
              <a:defRPr sz="2800" kern="1200">
                <a:solidFill>
                  <a:schemeClr val="tx1"/>
                </a:solidFill>
                <a:latin typeface="+mn-lt"/>
                <a:ea typeface="+mn-ea"/>
                <a:cs typeface="+mn-cs"/>
              </a:defRPr>
            </a:lvl2pPr>
            <a:lvl3pPr marL="4389120" indent="0" algn="l" defTabSz="4389120" rtl="0" eaLnBrk="1" latinLnBrk="0" hangingPunct="1">
              <a:lnSpc>
                <a:spcPct val="90000"/>
              </a:lnSpc>
              <a:spcBef>
                <a:spcPts val="2400"/>
              </a:spcBef>
              <a:buFontTx/>
              <a:buNone/>
              <a:defRPr sz="9600" kern="1200">
                <a:solidFill>
                  <a:schemeClr val="tx1"/>
                </a:solidFill>
                <a:latin typeface="+mn-lt"/>
                <a:ea typeface="+mn-ea"/>
                <a:cs typeface="+mn-cs"/>
              </a:defRPr>
            </a:lvl3pPr>
            <a:lvl4pPr marL="6583680" indent="0" algn="l" defTabSz="4389120" rtl="0" eaLnBrk="1" latinLnBrk="0" hangingPunct="1">
              <a:lnSpc>
                <a:spcPct val="90000"/>
              </a:lnSpc>
              <a:spcBef>
                <a:spcPts val="2400"/>
              </a:spcBef>
              <a:buFontTx/>
              <a:buNone/>
              <a:defRPr sz="8640" kern="1200">
                <a:solidFill>
                  <a:schemeClr val="tx1"/>
                </a:solidFill>
                <a:latin typeface="+mn-lt"/>
                <a:ea typeface="+mn-ea"/>
                <a:cs typeface="+mn-cs"/>
              </a:defRPr>
            </a:lvl4pPr>
            <a:lvl5pPr marL="8778240" indent="0" algn="l" defTabSz="4389120" rtl="0" eaLnBrk="1" latinLnBrk="0" hangingPunct="1">
              <a:lnSpc>
                <a:spcPct val="90000"/>
              </a:lnSpc>
              <a:spcBef>
                <a:spcPts val="2400"/>
              </a:spcBef>
              <a:buFontTx/>
              <a:buNone/>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a:lstStyle>
          <a:p>
            <a:pPr marL="0" indent="0">
              <a:lnSpc>
                <a:spcPct val="100000"/>
              </a:lnSpc>
              <a:spcAft>
                <a:spcPts val="2600"/>
              </a:spcAft>
              <a:buNone/>
            </a:pPr>
            <a:r>
              <a:rPr lang="en-US" b="1" dirty="0">
                <a:latin typeface="Verdana Regular" charset="0"/>
              </a:rPr>
              <a:t>Chinmay Wadgaonkar</a:t>
            </a:r>
          </a:p>
          <a:p>
            <a:pPr marL="0" indent="0">
              <a:lnSpc>
                <a:spcPct val="100000"/>
              </a:lnSpc>
              <a:spcAft>
                <a:spcPts val="0"/>
              </a:spcAft>
              <a:buNone/>
            </a:pPr>
            <a:r>
              <a:rPr lang="en-US" dirty="0">
                <a:latin typeface="Verdana Regular" charset="0"/>
              </a:rPr>
              <a:t>Alpha (MATLAB-end) Transceiver Block</a:t>
            </a:r>
          </a:p>
          <a:p>
            <a:pPr marL="0" indent="0">
              <a:lnSpc>
                <a:spcPct val="100000"/>
              </a:lnSpc>
              <a:spcAft>
                <a:spcPts val="0"/>
              </a:spcAft>
              <a:buNone/>
            </a:pPr>
            <a:r>
              <a:rPr lang="en-US" dirty="0">
                <a:latin typeface="Verdana Regular" charset="0"/>
              </a:rPr>
              <a:t>MATLAB GUI Block</a:t>
            </a:r>
          </a:p>
          <a:p>
            <a:pPr marL="0" indent="0">
              <a:lnSpc>
                <a:spcPct val="100000"/>
              </a:lnSpc>
              <a:spcAft>
                <a:spcPts val="0"/>
              </a:spcAft>
              <a:buNone/>
            </a:pPr>
            <a:r>
              <a:rPr lang="en-US" dirty="0">
                <a:latin typeface="Verdana Regular" charset="0"/>
              </a:rPr>
              <a:t>wadgaonc@oregonstate.edu </a:t>
            </a:r>
          </a:p>
          <a:p>
            <a:pPr marL="0" indent="0">
              <a:lnSpc>
                <a:spcPct val="100000"/>
              </a:lnSpc>
              <a:spcAft>
                <a:spcPts val="0"/>
              </a:spcAft>
              <a:buNone/>
            </a:pPr>
            <a:endParaRPr lang="en-US" b="1" dirty="0">
              <a:latin typeface="Verdana Regular" charset="0"/>
            </a:endParaRPr>
          </a:p>
          <a:p>
            <a:pPr marL="0" indent="0">
              <a:lnSpc>
                <a:spcPct val="100000"/>
              </a:lnSpc>
              <a:spcAft>
                <a:spcPts val="2600"/>
              </a:spcAft>
              <a:buNone/>
            </a:pPr>
            <a:r>
              <a:rPr lang="en-US" b="1" dirty="0">
                <a:latin typeface="Verdana Regular" charset="0"/>
              </a:rPr>
              <a:t>Noah Hoffman	</a:t>
            </a:r>
          </a:p>
          <a:p>
            <a:pPr marL="0" indent="0">
              <a:lnSpc>
                <a:spcPct val="100000"/>
              </a:lnSpc>
              <a:spcAft>
                <a:spcPts val="0"/>
              </a:spcAft>
              <a:buNone/>
            </a:pPr>
            <a:r>
              <a:rPr lang="en-US" dirty="0">
                <a:latin typeface="Verdana Regular" charset="0"/>
              </a:rPr>
              <a:t>System Sensor Block</a:t>
            </a:r>
          </a:p>
          <a:p>
            <a:pPr marL="0" indent="0">
              <a:lnSpc>
                <a:spcPct val="100000"/>
              </a:lnSpc>
              <a:spcAft>
                <a:spcPts val="0"/>
              </a:spcAft>
              <a:buNone/>
            </a:pPr>
            <a:r>
              <a:rPr lang="en-US" dirty="0">
                <a:latin typeface="Verdana Regular" charset="0"/>
              </a:rPr>
              <a:t>Beta (Harness-end) Transceiver Block</a:t>
            </a:r>
          </a:p>
          <a:p>
            <a:pPr marL="0" indent="0">
              <a:lnSpc>
                <a:spcPct val="100000"/>
              </a:lnSpc>
              <a:spcAft>
                <a:spcPts val="0"/>
              </a:spcAft>
              <a:buNone/>
            </a:pPr>
            <a:r>
              <a:rPr lang="en-US" dirty="0">
                <a:latin typeface="Verdana Regular" charset="0"/>
              </a:rPr>
              <a:t>hoffmano@oregonstate.edu</a:t>
            </a:r>
          </a:p>
          <a:p>
            <a:pPr marL="0" indent="0">
              <a:lnSpc>
                <a:spcPct val="100000"/>
              </a:lnSpc>
              <a:spcAft>
                <a:spcPts val="0"/>
              </a:spcAft>
              <a:buNone/>
            </a:pPr>
            <a:endParaRPr lang="en-US" b="1" dirty="0">
              <a:latin typeface="Verdana Regular" charset="0"/>
            </a:endParaRPr>
          </a:p>
          <a:p>
            <a:pPr marL="0" indent="0">
              <a:lnSpc>
                <a:spcPct val="100000"/>
              </a:lnSpc>
              <a:spcAft>
                <a:spcPts val="2600"/>
              </a:spcAft>
              <a:buNone/>
            </a:pPr>
            <a:r>
              <a:rPr lang="en-US" b="1" dirty="0">
                <a:latin typeface="Verdana Regular" charset="0"/>
              </a:rPr>
              <a:t>WeiHao Kuang	</a:t>
            </a:r>
          </a:p>
          <a:p>
            <a:pPr marL="0" indent="0">
              <a:lnSpc>
                <a:spcPct val="100000"/>
              </a:lnSpc>
              <a:spcAft>
                <a:spcPts val="0"/>
              </a:spcAft>
              <a:buNone/>
            </a:pPr>
            <a:r>
              <a:rPr lang="en-US" dirty="0">
                <a:latin typeface="Verdana Regular" charset="0"/>
              </a:rPr>
              <a:t>PCB Block</a:t>
            </a:r>
          </a:p>
          <a:p>
            <a:pPr marL="0" indent="0">
              <a:lnSpc>
                <a:spcPct val="100000"/>
              </a:lnSpc>
              <a:spcAft>
                <a:spcPts val="0"/>
              </a:spcAft>
              <a:buNone/>
            </a:pPr>
            <a:r>
              <a:rPr lang="en-US" dirty="0">
                <a:latin typeface="Verdana Regular" charset="0"/>
              </a:rPr>
              <a:t>System Enclosure Block</a:t>
            </a:r>
          </a:p>
          <a:p>
            <a:pPr marL="0" indent="0">
              <a:lnSpc>
                <a:spcPct val="100000"/>
              </a:lnSpc>
              <a:spcAft>
                <a:spcPts val="0"/>
              </a:spcAft>
              <a:buNone/>
            </a:pPr>
            <a:r>
              <a:rPr lang="en-US" dirty="0">
                <a:latin typeface="Verdana Regular" charset="0"/>
              </a:rPr>
              <a:t>kuangw@oregonstate.edu</a:t>
            </a:r>
          </a:p>
          <a:p>
            <a:pPr marL="0" indent="0">
              <a:lnSpc>
                <a:spcPct val="100000"/>
              </a:lnSpc>
              <a:spcAft>
                <a:spcPts val="0"/>
              </a:spcAft>
              <a:buNone/>
            </a:pPr>
            <a:endParaRPr lang="en-US" dirty="0">
              <a:latin typeface="Verdana Regular" charset="0"/>
            </a:endParaRPr>
          </a:p>
        </p:txBody>
      </p:sp>
      <p:sp>
        <p:nvSpPr>
          <p:cNvPr id="20" name="Text Placeholder 18">
            <a:extLst>
              <a:ext uri="{FF2B5EF4-FFF2-40B4-BE49-F238E27FC236}">
                <a16:creationId xmlns:a16="http://schemas.microsoft.com/office/drawing/2014/main" id="{C211B4E9-0EF2-46DB-946C-C64E49F86B25}"/>
              </a:ext>
            </a:extLst>
          </p:cNvPr>
          <p:cNvSpPr txBox="1">
            <a:spLocks/>
          </p:cNvSpPr>
          <p:nvPr/>
        </p:nvSpPr>
        <p:spPr>
          <a:xfrm>
            <a:off x="1726904" y="16459200"/>
            <a:ext cx="8126412" cy="9520555"/>
          </a:xfrm>
          <a:prstGeom prst="rect">
            <a:avLst/>
          </a:prstGeom>
        </p:spPr>
        <p:txBody>
          <a:bodyPr wrap="square" lIns="0" tIns="0" rIns="0" bIns="0">
            <a:spAutoFit/>
          </a:bodyPr>
          <a:lstStyle>
            <a:lvl1pPr marL="457200" marR="0" indent="-457200" algn="l" defTabSz="4389120" rtl="0" eaLnBrk="1" fontAlgn="auto" latinLnBrk="0" hangingPunct="1">
              <a:lnSpc>
                <a:spcPts val="3360"/>
              </a:lnSpc>
              <a:spcBef>
                <a:spcPts val="0"/>
              </a:spcBef>
              <a:spcAft>
                <a:spcPts val="800"/>
              </a:spcAft>
              <a:buClrTx/>
              <a:buSzTx/>
              <a:buFont typeface="Arial" charset="0"/>
              <a:buChar char="•"/>
              <a:tabLst/>
              <a:defRPr lang="en-US" sz="2800" kern="1200" baseline="0" smtClean="0">
                <a:solidFill>
                  <a:schemeClr val="tx1"/>
                </a:solidFill>
                <a:effectLst/>
                <a:latin typeface="KievitPro-Regular" charset="0"/>
                <a:ea typeface="+mn-ea"/>
                <a:cs typeface="+mn-cs"/>
              </a:defRPr>
            </a:lvl1pPr>
            <a:lvl2pPr marL="2194560" indent="0" algn="l" defTabSz="4389120" rtl="0" eaLnBrk="1" latinLnBrk="0" hangingPunct="1">
              <a:lnSpc>
                <a:spcPct val="90000"/>
              </a:lnSpc>
              <a:spcBef>
                <a:spcPts val="2400"/>
              </a:spcBef>
              <a:buFontTx/>
              <a:buNone/>
              <a:defRPr sz="2800" kern="1200">
                <a:solidFill>
                  <a:schemeClr val="tx1"/>
                </a:solidFill>
                <a:latin typeface="+mn-lt"/>
                <a:ea typeface="+mn-ea"/>
                <a:cs typeface="+mn-cs"/>
              </a:defRPr>
            </a:lvl2pPr>
            <a:lvl3pPr marL="4389120" indent="0" algn="l" defTabSz="4389120" rtl="0" eaLnBrk="1" latinLnBrk="0" hangingPunct="1">
              <a:lnSpc>
                <a:spcPct val="90000"/>
              </a:lnSpc>
              <a:spcBef>
                <a:spcPts val="2400"/>
              </a:spcBef>
              <a:buFontTx/>
              <a:buNone/>
              <a:defRPr sz="9600" kern="1200">
                <a:solidFill>
                  <a:schemeClr val="tx1"/>
                </a:solidFill>
                <a:latin typeface="+mn-lt"/>
                <a:ea typeface="+mn-ea"/>
                <a:cs typeface="+mn-cs"/>
              </a:defRPr>
            </a:lvl3pPr>
            <a:lvl4pPr marL="6583680" indent="0" algn="l" defTabSz="4389120" rtl="0" eaLnBrk="1" latinLnBrk="0" hangingPunct="1">
              <a:lnSpc>
                <a:spcPct val="90000"/>
              </a:lnSpc>
              <a:spcBef>
                <a:spcPts val="2400"/>
              </a:spcBef>
              <a:buFontTx/>
              <a:buNone/>
              <a:defRPr sz="8640" kern="1200">
                <a:solidFill>
                  <a:schemeClr val="tx1"/>
                </a:solidFill>
                <a:latin typeface="+mn-lt"/>
                <a:ea typeface="+mn-ea"/>
                <a:cs typeface="+mn-cs"/>
              </a:defRPr>
            </a:lvl4pPr>
            <a:lvl5pPr marL="8778240" indent="0" algn="l" defTabSz="4389120" rtl="0" eaLnBrk="1" latinLnBrk="0" hangingPunct="1">
              <a:lnSpc>
                <a:spcPct val="90000"/>
              </a:lnSpc>
              <a:spcBef>
                <a:spcPts val="2400"/>
              </a:spcBef>
              <a:buFontTx/>
              <a:buNone/>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a:lstStyle>
          <a:p>
            <a:pPr marL="514350" indent="-514350" algn="just">
              <a:lnSpc>
                <a:spcPct val="100000"/>
              </a:lnSpc>
              <a:spcAft>
                <a:spcPts val="2600"/>
              </a:spcAft>
              <a:buAutoNum type="arabicPeriod"/>
            </a:pPr>
            <a:r>
              <a:rPr lang="en-US" dirty="0">
                <a:solidFill>
                  <a:schemeClr val="bg1"/>
                </a:solidFill>
                <a:latin typeface="Verdana" charset="0"/>
                <a:ea typeface="Verdana" charset="0"/>
                <a:cs typeface="Verdana" charset="0"/>
              </a:rPr>
              <a:t>The system must log and transmit data for at least 12 hours on a single charge.</a:t>
            </a:r>
          </a:p>
          <a:p>
            <a:pPr marL="514350" indent="-514350" algn="just">
              <a:lnSpc>
                <a:spcPct val="100000"/>
              </a:lnSpc>
              <a:spcAft>
                <a:spcPts val="2600"/>
              </a:spcAft>
              <a:buAutoNum type="arabicPeriod"/>
            </a:pPr>
            <a:r>
              <a:rPr lang="en-US" dirty="0">
                <a:solidFill>
                  <a:schemeClr val="bg1"/>
                </a:solidFill>
                <a:latin typeface="Verdana" charset="0"/>
                <a:ea typeface="Verdana" charset="0"/>
                <a:cs typeface="Verdana" charset="0"/>
              </a:rPr>
              <a:t>The system must log GPS data with at least a 10 meter accuracy and 2 analog voltages from 0.2 - 4.5V within 5% or 0.1V of real values, whichever is larger.</a:t>
            </a:r>
          </a:p>
          <a:p>
            <a:pPr marL="514350" indent="-514350" algn="just">
              <a:lnSpc>
                <a:spcPct val="100000"/>
              </a:lnSpc>
              <a:spcAft>
                <a:spcPts val="2600"/>
              </a:spcAft>
              <a:buAutoNum type="arabicPeriod"/>
            </a:pPr>
            <a:r>
              <a:rPr lang="en-US" dirty="0">
                <a:solidFill>
                  <a:schemeClr val="bg1"/>
                </a:solidFill>
                <a:latin typeface="Verdana" charset="0"/>
                <a:ea typeface="Verdana" charset="0"/>
                <a:cs typeface="Verdana" charset="0"/>
              </a:rPr>
              <a:t>The system will function to all other requirements while: Being submerged to 1 cm of depth for one second, operating at -10°C, operating above 85°C, and after being dropped on concrete from 3 feet at least 5 times.</a:t>
            </a:r>
          </a:p>
          <a:p>
            <a:pPr marL="514350" indent="-514350" algn="just">
              <a:lnSpc>
                <a:spcPct val="100000"/>
              </a:lnSpc>
              <a:spcAft>
                <a:spcPts val="2600"/>
              </a:spcAft>
              <a:buAutoNum type="arabicPeriod"/>
            </a:pPr>
            <a:r>
              <a:rPr lang="en-US" dirty="0">
                <a:solidFill>
                  <a:schemeClr val="bg1"/>
                </a:solidFill>
                <a:latin typeface="Verdana" charset="0"/>
                <a:ea typeface="Verdana" charset="0"/>
                <a:cs typeface="Verdana" charset="0"/>
              </a:rPr>
              <a:t>The system must be able to transmit its measurements at least 0.5 miles with at least 95% of the packets being received by the alpha system over an hour.</a:t>
            </a:r>
          </a:p>
          <a:p>
            <a:pPr marL="514350" indent="-514350" algn="just">
              <a:lnSpc>
                <a:spcPct val="100000"/>
              </a:lnSpc>
              <a:spcAft>
                <a:spcPts val="2600"/>
              </a:spcAft>
              <a:buAutoNum type="arabicPeriod"/>
            </a:pPr>
            <a:r>
              <a:rPr lang="en-US" dirty="0">
                <a:solidFill>
                  <a:schemeClr val="bg1"/>
                </a:solidFill>
                <a:latin typeface="Verdana" charset="0"/>
                <a:ea typeface="Verdana" charset="0"/>
                <a:cs typeface="Verdana" charset="0"/>
              </a:rPr>
              <a:t>The system must display data in </a:t>
            </a:r>
            <a:r>
              <a:rPr lang="en-US" dirty="0" err="1">
                <a:solidFill>
                  <a:schemeClr val="bg1"/>
                </a:solidFill>
                <a:latin typeface="Verdana" charset="0"/>
                <a:ea typeface="Verdana" charset="0"/>
                <a:cs typeface="Verdana" charset="0"/>
              </a:rPr>
              <a:t>Matlab</a:t>
            </a:r>
            <a:r>
              <a:rPr lang="en-US" dirty="0">
                <a:solidFill>
                  <a:schemeClr val="bg1"/>
                </a:solidFill>
                <a:latin typeface="Verdana" charset="0"/>
                <a:ea typeface="Verdana" charset="0"/>
                <a:cs typeface="Verdana" charset="0"/>
              </a:rPr>
              <a:t>, with a professional looking overlay of a satellite map image.</a:t>
            </a:r>
          </a:p>
        </p:txBody>
      </p:sp>
      <p:sp>
        <p:nvSpPr>
          <p:cNvPr id="22" name="Text Placeholder 16">
            <a:extLst>
              <a:ext uri="{FF2B5EF4-FFF2-40B4-BE49-F238E27FC236}">
                <a16:creationId xmlns:a16="http://schemas.microsoft.com/office/drawing/2014/main" id="{A418118C-993C-49A8-BA85-D1848013F230}"/>
              </a:ext>
            </a:extLst>
          </p:cNvPr>
          <p:cNvSpPr txBox="1">
            <a:spLocks/>
          </p:cNvSpPr>
          <p:nvPr/>
        </p:nvSpPr>
        <p:spPr>
          <a:xfrm>
            <a:off x="1938866" y="14822852"/>
            <a:ext cx="8158690" cy="1329595"/>
          </a:xfrm>
          <a:prstGeom prst="rect">
            <a:avLst/>
          </a:prstGeom>
        </p:spPr>
        <p:txBody>
          <a:bodyPr wrap="square" lIns="0" tIns="0" rIns="0" bIns="0">
            <a:spAutoFit/>
          </a:bodyPr>
          <a:lstStyle>
            <a:lvl1pPr marL="0" indent="0" algn="l" defTabSz="4389120" rtl="0" eaLnBrk="1" latinLnBrk="0" hangingPunct="1">
              <a:lnSpc>
                <a:spcPct val="90000"/>
              </a:lnSpc>
              <a:spcBef>
                <a:spcPts val="4800"/>
              </a:spcBef>
              <a:buFontTx/>
              <a:buNone/>
              <a:defRPr sz="4800" kern="1200" cap="all" baseline="0">
                <a:solidFill>
                  <a:schemeClr val="tx1"/>
                </a:solidFill>
                <a:latin typeface="KievitPro-Medium" charset="0"/>
                <a:ea typeface="+mn-ea"/>
                <a:cs typeface="+mn-cs"/>
              </a:defRPr>
            </a:lvl1pPr>
            <a:lvl2pPr marL="219456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2pPr>
            <a:lvl3pPr marL="438912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3pPr>
            <a:lvl4pPr marL="658368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4pPr>
            <a:lvl5pPr marL="877824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a:lstStyle>
          <a:p>
            <a:r>
              <a:rPr lang="en-US" dirty="0">
                <a:solidFill>
                  <a:srgbClr val="FFFFFF"/>
                </a:solidFill>
                <a:latin typeface="Verdana Regular" charset="0"/>
              </a:rPr>
              <a:t>Base Engineering Requirements</a:t>
            </a:r>
          </a:p>
        </p:txBody>
      </p:sp>
      <p:pic>
        <p:nvPicPr>
          <p:cNvPr id="29" name="Picture 28">
            <a:extLst>
              <a:ext uri="{FF2B5EF4-FFF2-40B4-BE49-F238E27FC236}">
                <a16:creationId xmlns:a16="http://schemas.microsoft.com/office/drawing/2014/main" id="{88C5F7B0-0757-40DE-8D4C-D7581716468F}"/>
              </a:ext>
            </a:extLst>
          </p:cNvPr>
          <p:cNvPicPr>
            <a:picLocks noChangeAspect="1"/>
          </p:cNvPicPr>
          <p:nvPr/>
        </p:nvPicPr>
        <p:blipFill>
          <a:blip r:embed="rId3"/>
          <a:stretch>
            <a:fillRect/>
          </a:stretch>
        </p:blipFill>
        <p:spPr>
          <a:xfrm>
            <a:off x="11961813" y="5932698"/>
            <a:ext cx="19498397" cy="8890154"/>
          </a:xfrm>
          <a:prstGeom prst="rect">
            <a:avLst/>
          </a:prstGeom>
          <a:effectLst>
            <a:outerShdw blurRad="355600" dist="38100" dir="2700000" algn="tl" rotWithShape="0">
              <a:prstClr val="black">
                <a:alpha val="27000"/>
              </a:prstClr>
            </a:outerShdw>
          </a:effectLst>
        </p:spPr>
      </p:pic>
      <p:pic>
        <p:nvPicPr>
          <p:cNvPr id="14" name="Picture 13">
            <a:extLst>
              <a:ext uri="{FF2B5EF4-FFF2-40B4-BE49-F238E27FC236}">
                <a16:creationId xmlns:a16="http://schemas.microsoft.com/office/drawing/2014/main" id="{91B65A4E-5F8E-4B53-964F-2B04C08D317B}"/>
              </a:ext>
            </a:extLst>
          </p:cNvPr>
          <p:cNvPicPr>
            <a:picLocks noChangeAspect="1"/>
          </p:cNvPicPr>
          <p:nvPr/>
        </p:nvPicPr>
        <p:blipFill>
          <a:blip r:embed="rId4"/>
          <a:stretch>
            <a:fillRect/>
          </a:stretch>
        </p:blipFill>
        <p:spPr>
          <a:xfrm>
            <a:off x="1442586" y="9980696"/>
            <a:ext cx="4534161" cy="4211409"/>
          </a:xfrm>
          <a:prstGeom prst="rect">
            <a:avLst/>
          </a:prstGeom>
        </p:spPr>
      </p:pic>
      <p:sp>
        <p:nvSpPr>
          <p:cNvPr id="24" name="TextBox 23">
            <a:extLst>
              <a:ext uri="{FF2B5EF4-FFF2-40B4-BE49-F238E27FC236}">
                <a16:creationId xmlns:a16="http://schemas.microsoft.com/office/drawing/2014/main" id="{ADDAA2F9-3B14-4F2A-8C59-D60AE6B98334}"/>
              </a:ext>
            </a:extLst>
          </p:cNvPr>
          <p:cNvSpPr txBox="1"/>
          <p:nvPr/>
        </p:nvSpPr>
        <p:spPr>
          <a:xfrm>
            <a:off x="6407759" y="11076977"/>
            <a:ext cx="4545639" cy="1815882"/>
          </a:xfrm>
          <a:prstGeom prst="rect">
            <a:avLst/>
          </a:prstGeom>
          <a:noFill/>
        </p:spPr>
        <p:txBody>
          <a:bodyPr wrap="square" rtlCol="0">
            <a:spAutoFit/>
          </a:bodyPr>
          <a:lstStyle/>
          <a:p>
            <a:r>
              <a:rPr lang="en-US" sz="2800" dirty="0">
                <a:latin typeface="Verdana Regular"/>
                <a:ea typeface="Verdana" panose="020B0604030504040204" pitchFamily="34" charset="0"/>
              </a:rPr>
              <a:t>Fig 1: Ollivander the Great, a 1 year-old  Labradoodle, modeling the harness.</a:t>
            </a:r>
          </a:p>
        </p:txBody>
      </p:sp>
      <p:sp>
        <p:nvSpPr>
          <p:cNvPr id="27" name="TextBox 26">
            <a:extLst>
              <a:ext uri="{FF2B5EF4-FFF2-40B4-BE49-F238E27FC236}">
                <a16:creationId xmlns:a16="http://schemas.microsoft.com/office/drawing/2014/main" id="{DF665532-C86C-420D-83FE-7399D51ED598}"/>
              </a:ext>
            </a:extLst>
          </p:cNvPr>
          <p:cNvSpPr txBox="1"/>
          <p:nvPr/>
        </p:nvSpPr>
        <p:spPr>
          <a:xfrm>
            <a:off x="11923712" y="15102283"/>
            <a:ext cx="8375895" cy="523220"/>
          </a:xfrm>
          <a:prstGeom prst="rect">
            <a:avLst/>
          </a:prstGeom>
          <a:noFill/>
        </p:spPr>
        <p:txBody>
          <a:bodyPr wrap="square" rtlCol="0">
            <a:spAutoFit/>
          </a:bodyPr>
          <a:lstStyle/>
          <a:p>
            <a:r>
              <a:rPr lang="en-US" sz="2800" dirty="0">
                <a:latin typeface="Verdana Regular"/>
                <a:ea typeface="Verdana" panose="020B0604030504040204" pitchFamily="34" charset="0"/>
              </a:rPr>
              <a:t>Fig 2: Block diagram of the entire system.</a:t>
            </a:r>
          </a:p>
        </p:txBody>
      </p:sp>
      <p:pic>
        <p:nvPicPr>
          <p:cNvPr id="37" name="Picture Placeholder 36">
            <a:extLst>
              <a:ext uri="{FF2B5EF4-FFF2-40B4-BE49-F238E27FC236}">
                <a16:creationId xmlns:a16="http://schemas.microsoft.com/office/drawing/2014/main" id="{A702FF98-DB3B-4BF3-8E57-FB45444B2C24}"/>
              </a:ext>
            </a:extLst>
          </p:cNvPr>
          <p:cNvPicPr>
            <a:picLocks noGrp="1" noChangeAspect="1"/>
          </p:cNvPicPr>
          <p:nvPr>
            <p:ph type="pic" sz="quarter" idx="11"/>
          </p:nvPr>
        </p:nvPicPr>
        <p:blipFill rotWithShape="1">
          <a:blip r:embed="rId5"/>
          <a:srcRect l="18119" t="28484" r="16642"/>
          <a:stretch/>
        </p:blipFill>
        <p:spPr>
          <a:xfrm>
            <a:off x="34495919" y="4069366"/>
            <a:ext cx="7099862" cy="5911330"/>
          </a:xfrm>
        </p:spPr>
      </p:pic>
      <p:sp>
        <p:nvSpPr>
          <p:cNvPr id="38" name="Text Placeholder 16">
            <a:extLst>
              <a:ext uri="{FF2B5EF4-FFF2-40B4-BE49-F238E27FC236}">
                <a16:creationId xmlns:a16="http://schemas.microsoft.com/office/drawing/2014/main" id="{A948487C-3963-4DC5-A69D-852ACD4B1FA7}"/>
              </a:ext>
            </a:extLst>
          </p:cNvPr>
          <p:cNvSpPr txBox="1">
            <a:spLocks/>
          </p:cNvSpPr>
          <p:nvPr/>
        </p:nvSpPr>
        <p:spPr>
          <a:xfrm>
            <a:off x="34064588" y="24812065"/>
            <a:ext cx="7640465" cy="664797"/>
          </a:xfrm>
          <a:prstGeom prst="rect">
            <a:avLst/>
          </a:prstGeom>
        </p:spPr>
        <p:txBody>
          <a:bodyPr wrap="square" lIns="0" tIns="0" rIns="0" bIns="0">
            <a:spAutoFit/>
          </a:bodyPr>
          <a:lstStyle>
            <a:lvl1pPr marL="0" indent="0" algn="l" defTabSz="4389120" rtl="0" eaLnBrk="1" latinLnBrk="0" hangingPunct="1">
              <a:lnSpc>
                <a:spcPct val="90000"/>
              </a:lnSpc>
              <a:spcBef>
                <a:spcPts val="4800"/>
              </a:spcBef>
              <a:buFontTx/>
              <a:buNone/>
              <a:defRPr sz="4800" kern="1200" cap="all" baseline="0">
                <a:solidFill>
                  <a:schemeClr val="tx1"/>
                </a:solidFill>
                <a:latin typeface="KievitPro-Medium" charset="0"/>
                <a:ea typeface="+mn-ea"/>
                <a:cs typeface="+mn-cs"/>
              </a:defRPr>
            </a:lvl1pPr>
            <a:lvl2pPr marL="219456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2pPr>
            <a:lvl3pPr marL="438912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3pPr>
            <a:lvl4pPr marL="658368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4pPr>
            <a:lvl5pPr marL="877824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a:lstStyle>
          <a:p>
            <a:r>
              <a:rPr lang="en-US" dirty="0">
                <a:solidFill>
                  <a:srgbClr val="FFFFFF"/>
                </a:solidFill>
                <a:latin typeface="Verdana Regular" charset="0"/>
              </a:rPr>
              <a:t>Future Developments</a:t>
            </a:r>
          </a:p>
        </p:txBody>
      </p:sp>
      <p:sp>
        <p:nvSpPr>
          <p:cNvPr id="40" name="TextBox 39">
            <a:extLst>
              <a:ext uri="{FF2B5EF4-FFF2-40B4-BE49-F238E27FC236}">
                <a16:creationId xmlns:a16="http://schemas.microsoft.com/office/drawing/2014/main" id="{29972E86-861E-4633-8765-C5A5E08C25A3}"/>
              </a:ext>
            </a:extLst>
          </p:cNvPr>
          <p:cNvSpPr txBox="1"/>
          <p:nvPr/>
        </p:nvSpPr>
        <p:spPr>
          <a:xfrm>
            <a:off x="33976077" y="25618024"/>
            <a:ext cx="7817488" cy="5693866"/>
          </a:xfrm>
          <a:prstGeom prst="rect">
            <a:avLst/>
          </a:prstGeom>
          <a:noFill/>
        </p:spPr>
        <p:txBody>
          <a:bodyPr wrap="square" rtlCol="0">
            <a:spAutoFit/>
          </a:bodyPr>
          <a:lstStyle/>
          <a:p>
            <a:pPr marL="457200" indent="-457200">
              <a:buFont typeface="Arial" panose="020B0604020202020204" pitchFamily="34" charset="0"/>
              <a:buChar char="•"/>
            </a:pPr>
            <a:r>
              <a:rPr lang="en-US" sz="2800" dirty="0">
                <a:latin typeface="Verdana Regular" charset="0"/>
              </a:rPr>
              <a:t>Incorporate an even more reliable and visually appealing enclosure made from sturdier materials.</a:t>
            </a:r>
          </a:p>
          <a:p>
            <a:pPr marL="457200" indent="-457200">
              <a:buFont typeface="Arial" panose="020B0604020202020204" pitchFamily="34" charset="0"/>
              <a:buChar char="•"/>
            </a:pPr>
            <a:r>
              <a:rPr lang="en-US" sz="2800" dirty="0">
                <a:latin typeface="Verdana Regular" charset="0"/>
              </a:rPr>
              <a:t>Implement and design our own </a:t>
            </a:r>
            <a:r>
              <a:rPr lang="en-US" sz="2800" dirty="0" err="1">
                <a:latin typeface="Verdana Regular" charset="0"/>
              </a:rPr>
              <a:t>LoRa</a:t>
            </a:r>
            <a:r>
              <a:rPr lang="en-US" sz="2800" dirty="0">
                <a:latin typeface="Verdana Regular" charset="0"/>
              </a:rPr>
              <a:t> module on a smaller and more efficient micro-controller to further cut back on cost and size.</a:t>
            </a:r>
          </a:p>
          <a:p>
            <a:pPr marL="457200" indent="-457200">
              <a:buFont typeface="Arial" panose="020B0604020202020204" pitchFamily="34" charset="0"/>
              <a:buChar char="•"/>
            </a:pPr>
            <a:r>
              <a:rPr lang="en-US" sz="2800" dirty="0">
                <a:latin typeface="Verdana Regular" charset="0"/>
              </a:rPr>
              <a:t>Incorporate multiple Beta transceivers to be able to track and interact with multiple dogs from a distance.</a:t>
            </a:r>
          </a:p>
          <a:p>
            <a:pPr marL="457200" indent="-457200">
              <a:buFont typeface="Arial" panose="020B0604020202020204" pitchFamily="34" charset="0"/>
              <a:buChar char="•"/>
            </a:pPr>
            <a:r>
              <a:rPr lang="en-US" sz="2800" dirty="0">
                <a:latin typeface="Verdana Regular" charset="0"/>
              </a:rPr>
              <a:t>Implement multiple unique buzzer frequencies to train the dog with multiple commands.</a:t>
            </a:r>
          </a:p>
        </p:txBody>
      </p:sp>
      <p:sp>
        <p:nvSpPr>
          <p:cNvPr id="2" name="TextBox 1">
            <a:extLst>
              <a:ext uri="{FF2B5EF4-FFF2-40B4-BE49-F238E27FC236}">
                <a16:creationId xmlns:a16="http://schemas.microsoft.com/office/drawing/2014/main" id="{95033068-E120-41A0-96A2-0B294EECB027}"/>
              </a:ext>
            </a:extLst>
          </p:cNvPr>
          <p:cNvSpPr txBox="1"/>
          <p:nvPr/>
        </p:nvSpPr>
        <p:spPr>
          <a:xfrm>
            <a:off x="34495919" y="10307487"/>
            <a:ext cx="6738789" cy="523220"/>
          </a:xfrm>
          <a:prstGeom prst="rect">
            <a:avLst/>
          </a:prstGeom>
          <a:noFill/>
        </p:spPr>
        <p:txBody>
          <a:bodyPr wrap="square" rtlCol="0">
            <a:spAutoFit/>
          </a:bodyPr>
          <a:lstStyle/>
          <a:p>
            <a:r>
              <a:rPr lang="en-US" sz="2800" dirty="0">
                <a:latin typeface="Verdana Regular"/>
              </a:rPr>
              <a:t>Fig 3: (Naming is left to right.)</a:t>
            </a:r>
          </a:p>
        </p:txBody>
      </p:sp>
      <p:pic>
        <p:nvPicPr>
          <p:cNvPr id="7" name="Picture 6">
            <a:extLst>
              <a:ext uri="{FF2B5EF4-FFF2-40B4-BE49-F238E27FC236}">
                <a16:creationId xmlns:a16="http://schemas.microsoft.com/office/drawing/2014/main" id="{032142FE-7A9A-42F8-884A-CD9A9816E14C}"/>
              </a:ext>
            </a:extLst>
          </p:cNvPr>
          <p:cNvPicPr>
            <a:picLocks noChangeAspect="1"/>
          </p:cNvPicPr>
          <p:nvPr/>
        </p:nvPicPr>
        <p:blipFill rotWithShape="1">
          <a:blip r:embed="rId6"/>
          <a:srcRect l="13864" t="32978" r="13916" b="-471"/>
          <a:stretch/>
        </p:blipFill>
        <p:spPr>
          <a:xfrm>
            <a:off x="34134846" y="19117814"/>
            <a:ext cx="7817487" cy="3772673"/>
          </a:xfrm>
          <a:prstGeom prst="rect">
            <a:avLst/>
          </a:prstGeom>
        </p:spPr>
      </p:pic>
      <p:sp>
        <p:nvSpPr>
          <p:cNvPr id="23" name="TextBox 22">
            <a:extLst>
              <a:ext uri="{FF2B5EF4-FFF2-40B4-BE49-F238E27FC236}">
                <a16:creationId xmlns:a16="http://schemas.microsoft.com/office/drawing/2014/main" id="{EBC2881C-C6BA-44B7-B311-C0A37BCB6C19}"/>
              </a:ext>
            </a:extLst>
          </p:cNvPr>
          <p:cNvSpPr txBox="1"/>
          <p:nvPr/>
        </p:nvSpPr>
        <p:spPr>
          <a:xfrm>
            <a:off x="34064588" y="23186687"/>
            <a:ext cx="8728522" cy="954107"/>
          </a:xfrm>
          <a:prstGeom prst="rect">
            <a:avLst/>
          </a:prstGeom>
          <a:noFill/>
        </p:spPr>
        <p:txBody>
          <a:bodyPr wrap="square" rtlCol="0">
            <a:spAutoFit/>
          </a:bodyPr>
          <a:lstStyle/>
          <a:p>
            <a:r>
              <a:rPr lang="en-US" sz="2800" dirty="0">
                <a:latin typeface="Verdana Regular"/>
              </a:rPr>
              <a:t>Fig 4: Beta transceiver fits in the pocket of doggy harness. </a:t>
            </a:r>
          </a:p>
        </p:txBody>
      </p:sp>
      <p:sp>
        <p:nvSpPr>
          <p:cNvPr id="30" name="TextBox 29">
            <a:extLst>
              <a:ext uri="{FF2B5EF4-FFF2-40B4-BE49-F238E27FC236}">
                <a16:creationId xmlns:a16="http://schemas.microsoft.com/office/drawing/2014/main" id="{5D3B8F40-B67B-4A07-926F-98798FF90DBE}"/>
              </a:ext>
            </a:extLst>
          </p:cNvPr>
          <p:cNvSpPr txBox="1"/>
          <p:nvPr/>
        </p:nvSpPr>
        <p:spPr>
          <a:xfrm>
            <a:off x="21070796" y="30742136"/>
            <a:ext cx="10389413" cy="954107"/>
          </a:xfrm>
          <a:prstGeom prst="rect">
            <a:avLst/>
          </a:prstGeom>
          <a:noFill/>
        </p:spPr>
        <p:txBody>
          <a:bodyPr wrap="square" rtlCol="0">
            <a:spAutoFit/>
          </a:bodyPr>
          <a:lstStyle/>
          <a:p>
            <a:r>
              <a:rPr lang="en-US" sz="2800" dirty="0">
                <a:latin typeface="Verdana Regular"/>
                <a:ea typeface="Verdana" panose="020B0604030504040204" pitchFamily="34" charset="0"/>
              </a:rPr>
              <a:t>Fig 5: Entire system setup with alpha transceiver and display (top) and bare beta transceiver (bottom).  </a:t>
            </a:r>
          </a:p>
        </p:txBody>
      </p:sp>
      <p:pic>
        <p:nvPicPr>
          <p:cNvPr id="26" name="Picture 25">
            <a:extLst>
              <a:ext uri="{FF2B5EF4-FFF2-40B4-BE49-F238E27FC236}">
                <a16:creationId xmlns:a16="http://schemas.microsoft.com/office/drawing/2014/main" id="{CE3900C0-B22F-4285-A77F-EAB0433A8711}"/>
              </a:ext>
            </a:extLst>
          </p:cNvPr>
          <p:cNvPicPr>
            <a:picLocks noChangeAspect="1"/>
          </p:cNvPicPr>
          <p:nvPr/>
        </p:nvPicPr>
        <p:blipFill>
          <a:blip r:embed="rId7"/>
          <a:stretch>
            <a:fillRect/>
          </a:stretch>
        </p:blipFill>
        <p:spPr>
          <a:xfrm>
            <a:off x="12640265" y="25979755"/>
            <a:ext cx="8126413" cy="5580131"/>
          </a:xfrm>
          <a:prstGeom prst="rect">
            <a:avLst/>
          </a:prstGeom>
        </p:spPr>
      </p:pic>
    </p:spTree>
    <p:extLst>
      <p:ext uri="{BB962C8B-B14F-4D97-AF65-F5344CB8AC3E}">
        <p14:creationId xmlns:p14="http://schemas.microsoft.com/office/powerpoint/2010/main" val="1510190625"/>
      </p:ext>
    </p:extLst>
  </p:cSld>
  <p:clrMapOvr>
    <a:masterClrMapping/>
  </p:clrMapOvr>
</p:sld>
</file>

<file path=ppt/theme/theme1.xml><?xml version="1.0" encoding="utf-8"?>
<a:theme xmlns:a="http://schemas.openxmlformats.org/drawingml/2006/main" name="research_poster_template-48x36">
  <a:themeElements>
    <a:clrScheme name="OSU COE">
      <a:dk1>
        <a:sysClr val="windowText" lastClr="000000"/>
      </a:dk1>
      <a:lt1>
        <a:sysClr val="window" lastClr="FFFFFF"/>
      </a:lt1>
      <a:dk2>
        <a:srgbClr val="D63F20"/>
      </a:dk2>
      <a:lt2>
        <a:srgbClr val="B1B2B1"/>
      </a:lt2>
      <a:accent1>
        <a:srgbClr val="7D7819"/>
      </a:accent1>
      <a:accent2>
        <a:srgbClr val="004760"/>
      </a:accent2>
      <a:accent3>
        <a:srgbClr val="EFB31D"/>
      </a:accent3>
      <a:accent4>
        <a:srgbClr val="002F32"/>
      </a:accent4>
      <a:accent5>
        <a:srgbClr val="00747E"/>
      </a:accent5>
      <a:accent6>
        <a:srgbClr val="777877"/>
      </a:accent6>
      <a:hlink>
        <a:srgbClr val="0000FF"/>
      </a:hlink>
      <a:folHlink>
        <a:srgbClr val="800080"/>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research_poster_template-48x36" id="{0FFAA6C9-1816-164A-913C-442D436FEA80}" vid="{D21D638B-596F-CB49-840C-9C72AB38A70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1993</TotalTime>
  <Words>738</Words>
  <Application>Microsoft Office PowerPoint</Application>
  <PresentationFormat>Custom</PresentationFormat>
  <Paragraphs>51</Paragraphs>
  <Slides>1</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vt:i4>
      </vt:variant>
    </vt:vector>
  </HeadingPairs>
  <TitlesOfParts>
    <vt:vector size="8" baseType="lpstr">
      <vt:lpstr>Verdana Regular</vt:lpstr>
      <vt:lpstr>Arial</vt:lpstr>
      <vt:lpstr>Calibri</vt:lpstr>
      <vt:lpstr>Georgia</vt:lpstr>
      <vt:lpstr>Impact</vt:lpstr>
      <vt:lpstr>Verdana</vt:lpstr>
      <vt:lpstr>research_poster_template-48x36</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Kuang, WeiHao</cp:lastModifiedBy>
  <cp:revision>106</cp:revision>
  <dcterms:created xsi:type="dcterms:W3CDTF">2017-04-19T21:01:26Z</dcterms:created>
  <dcterms:modified xsi:type="dcterms:W3CDTF">2019-03-08T02:50:19Z</dcterms:modified>
</cp:coreProperties>
</file>